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395" r:id="rId3"/>
    <p:sldId id="267" r:id="rId4"/>
    <p:sldId id="352" r:id="rId5"/>
    <p:sldId id="393" r:id="rId6"/>
    <p:sldId id="384" r:id="rId7"/>
    <p:sldId id="385" r:id="rId8"/>
    <p:sldId id="386" r:id="rId9"/>
    <p:sldId id="389" r:id="rId10"/>
    <p:sldId id="387" r:id="rId11"/>
    <p:sldId id="390" r:id="rId12"/>
    <p:sldId id="276" r:id="rId13"/>
    <p:sldId id="277" r:id="rId14"/>
    <p:sldId id="433" r:id="rId15"/>
    <p:sldId id="431" r:id="rId16"/>
    <p:sldId id="435" r:id="rId17"/>
    <p:sldId id="392" r:id="rId18"/>
    <p:sldId id="262" r:id="rId19"/>
    <p:sldId id="263" r:id="rId20"/>
    <p:sldId id="396" r:id="rId21"/>
    <p:sldId id="3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7"/>
    <p:restoredTop sz="90000"/>
  </p:normalViewPr>
  <p:slideViewPr>
    <p:cSldViewPr snapToGrid="0" showGuides="1">
      <p:cViewPr varScale="1">
        <p:scale>
          <a:sx n="115" d="100"/>
          <a:sy n="115" d="100"/>
        </p:scale>
        <p:origin x="92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0DEE0-ACC4-494E-B2AA-0D98D5A4A875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7185B-724B-4A4D-9332-480F444139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486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One of the biggest hurdles for beginners in R is managing files—figuring out where your data is and why your script suddenly can’t find it. </a:t>
            </a:r>
          </a:p>
          <a:p>
            <a:r>
              <a:rPr lang="en-AU" dirty="0"/>
              <a:t>This is where project organization makes a huge difference.</a:t>
            </a:r>
          </a:p>
          <a:p>
            <a:r>
              <a:rPr lang="en-AU" dirty="0"/>
              <a:t>1st, it promotes </a:t>
            </a:r>
            <a:r>
              <a:rPr lang="en-AU" b="1" dirty="0"/>
              <a:t>reproducibility</a:t>
            </a:r>
            <a:r>
              <a:rPr lang="en-AU" dirty="0"/>
              <a:t>. If someone else—or future you—wants to rerun your analysis, </a:t>
            </a:r>
          </a:p>
          <a:p>
            <a:r>
              <a:rPr lang="en-AU" dirty="0"/>
              <a:t>they can do so easily if everything’s structured properly.</a:t>
            </a:r>
          </a:p>
          <a:p>
            <a:endParaRPr lang="en-AU" dirty="0"/>
          </a:p>
          <a:p>
            <a:r>
              <a:rPr lang="en-AU" dirty="0"/>
              <a:t>2nd, it enhances </a:t>
            </a:r>
            <a:r>
              <a:rPr lang="en-AU" b="1" dirty="0"/>
              <a:t>portability</a:t>
            </a:r>
            <a:r>
              <a:rPr lang="en-AU" dirty="0"/>
              <a:t>. You can move your project across computers or share with collaborators without breaking paths or scripts.</a:t>
            </a:r>
          </a:p>
          <a:p>
            <a:endParaRPr lang="en-AU" dirty="0"/>
          </a:p>
          <a:p>
            <a:r>
              <a:rPr lang="en-AU" dirty="0"/>
              <a:t>3rd, it brings </a:t>
            </a:r>
            <a:r>
              <a:rPr lang="en-AU" b="1" dirty="0"/>
              <a:t>clarity</a:t>
            </a:r>
            <a:r>
              <a:rPr lang="en-AU" dirty="0"/>
              <a:t> to your workflow. Having a dedicated folder for data, scripts, and outputs helps you stay on track.</a:t>
            </a:r>
          </a:p>
          <a:p>
            <a:endParaRPr lang="en-AU" dirty="0"/>
          </a:p>
          <a:p>
            <a:r>
              <a:rPr lang="en-AU" dirty="0"/>
              <a:t>And finally, it’s just </a:t>
            </a:r>
            <a:r>
              <a:rPr lang="en-AU" b="1" dirty="0"/>
              <a:t>more efficient</a:t>
            </a:r>
            <a:r>
              <a:rPr lang="en-AU" dirty="0"/>
              <a:t>. You save time and avoid frustration by not constantly fixing file paths or wondering where that CSV went.</a:t>
            </a:r>
          </a:p>
          <a:p>
            <a:r>
              <a:rPr lang="en-AU" dirty="0"/>
              <a:t>The figure here shows a clean directory structure using folders like Data, Scripts, and Outputs. This is what we’re aiming for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5058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C82FC-9EE1-E52C-C01E-8D3BA748F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DC2007-2F11-D065-FF64-4B6AE6C8B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7F085-3070-2B21-9EC5-C73F197EA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Here’s what it looks like when we </a:t>
            </a:r>
            <a:r>
              <a:rPr lang="en-AU" i="1" dirty="0"/>
              <a:t>string together</a:t>
            </a:r>
            <a:r>
              <a:rPr lang="en-AU" dirty="0"/>
              <a:t> multiple </a:t>
            </a:r>
            <a:r>
              <a:rPr lang="en-AU" dirty="0" err="1"/>
              <a:t>dplyr</a:t>
            </a:r>
            <a:r>
              <a:rPr lang="en-AU" dirty="0"/>
              <a:t> commands using pipes.</a:t>
            </a:r>
          </a:p>
          <a:p>
            <a:r>
              <a:rPr lang="en-AU" dirty="0"/>
              <a:t>We start with the flights dataset and then:</a:t>
            </a:r>
            <a:br>
              <a:rPr lang="en-AU" dirty="0"/>
            </a:br>
            <a:r>
              <a:rPr lang="en-AU" dirty="0"/>
              <a:t>→ group the data by year, month, and day,</a:t>
            </a:r>
            <a:br>
              <a:rPr lang="en-AU" dirty="0"/>
            </a:br>
            <a:r>
              <a:rPr lang="en-AU" dirty="0"/>
              <a:t>→ select just the arrival and departure delays,</a:t>
            </a:r>
            <a:br>
              <a:rPr lang="en-AU" dirty="0"/>
            </a:br>
            <a:r>
              <a:rPr lang="en-AU" dirty="0"/>
              <a:t>→ summarise those columns to get the mean delay,</a:t>
            </a:r>
            <a:br>
              <a:rPr lang="en-AU" dirty="0"/>
            </a:br>
            <a:r>
              <a:rPr lang="en-AU" dirty="0"/>
              <a:t>→ and finally filter to show only days where delays were large.</a:t>
            </a:r>
          </a:p>
          <a:p>
            <a:r>
              <a:rPr lang="en-AU" dirty="0"/>
              <a:t>The syntax flows top to bottom — each step builds on the last.</a:t>
            </a:r>
            <a:br>
              <a:rPr lang="en-AU" dirty="0"/>
            </a:br>
            <a:r>
              <a:rPr lang="en-AU" dirty="0"/>
              <a:t>This is much more readable than nesting functions and lets us clearly follow the logic of our data transformation.</a:t>
            </a:r>
          </a:p>
          <a:p>
            <a:r>
              <a:rPr lang="en-AU" dirty="0"/>
              <a:t>The .groups = "drop" argument is used here to remove the grouping once we’re done summarising.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D2052-AB52-BBD0-6749-79B654E91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5683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7185B-724B-4A4D-9332-480F4441395B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3619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9E369-2FAE-DFB1-5518-877A87A38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1684A-208D-E4EB-D7D7-38F798C69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5F3330-AD46-E32B-06E1-878E0E985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One of the biggest hurdles for beginners in R is managing files—figuring out where your data is and why your script suddenly can’t find it. </a:t>
            </a:r>
          </a:p>
          <a:p>
            <a:r>
              <a:rPr lang="en-AU" dirty="0"/>
              <a:t>This is where project organization makes a huge difference.</a:t>
            </a:r>
          </a:p>
          <a:p>
            <a:r>
              <a:rPr lang="en-AU" dirty="0"/>
              <a:t>1st, it promotes </a:t>
            </a:r>
            <a:r>
              <a:rPr lang="en-AU" b="1" dirty="0"/>
              <a:t>reproducibility</a:t>
            </a:r>
            <a:r>
              <a:rPr lang="en-AU" dirty="0"/>
              <a:t>. If someone else—or future you—wants to rerun your analysis, </a:t>
            </a:r>
          </a:p>
          <a:p>
            <a:r>
              <a:rPr lang="en-AU" dirty="0"/>
              <a:t>they can do so easily if everything’s structured properly.</a:t>
            </a:r>
          </a:p>
          <a:p>
            <a:endParaRPr lang="en-AU" dirty="0"/>
          </a:p>
          <a:p>
            <a:r>
              <a:rPr lang="en-AU" dirty="0"/>
              <a:t>2nd, it enhances </a:t>
            </a:r>
            <a:r>
              <a:rPr lang="en-AU" b="1" dirty="0"/>
              <a:t>portability</a:t>
            </a:r>
            <a:r>
              <a:rPr lang="en-AU" dirty="0"/>
              <a:t>. You can move your project across computers or share with collaborators without breaking paths or scripts.</a:t>
            </a:r>
          </a:p>
          <a:p>
            <a:endParaRPr lang="en-AU" dirty="0"/>
          </a:p>
          <a:p>
            <a:r>
              <a:rPr lang="en-AU" dirty="0"/>
              <a:t>3rd, it brings </a:t>
            </a:r>
            <a:r>
              <a:rPr lang="en-AU" b="1" dirty="0"/>
              <a:t>clarity</a:t>
            </a:r>
            <a:r>
              <a:rPr lang="en-AU" dirty="0"/>
              <a:t> to your workflow. Having a dedicated folder for data, scripts, and outputs helps you stay on track.</a:t>
            </a:r>
          </a:p>
          <a:p>
            <a:endParaRPr lang="en-AU" dirty="0"/>
          </a:p>
          <a:p>
            <a:r>
              <a:rPr lang="en-AU" dirty="0"/>
              <a:t>And finally, it’s just </a:t>
            </a:r>
            <a:r>
              <a:rPr lang="en-AU" b="1" dirty="0"/>
              <a:t>more efficient</a:t>
            </a:r>
            <a:r>
              <a:rPr lang="en-AU" dirty="0"/>
              <a:t>. You save time and avoid frustration by not constantly fixing file paths or wondering where that CSV went.</a:t>
            </a:r>
          </a:p>
          <a:p>
            <a:r>
              <a:rPr lang="en-AU" dirty="0"/>
              <a:t>The figure here shows a clean directory structure using folders like Data, Scripts, and Outputs. This is what we’re aiming for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69C54-A8F2-EA1B-56E1-1C227DE6A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2897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Let’s start with the data folder. This is where all your input files go—CSV files, Excel sheets, or even RDS files.</a:t>
            </a:r>
          </a:p>
          <a:p>
            <a:r>
              <a:rPr lang="en-AU" dirty="0"/>
              <a:t>You should separate </a:t>
            </a:r>
            <a:r>
              <a:rPr lang="en-AU" b="1" dirty="0"/>
              <a:t>raw data</a:t>
            </a:r>
            <a:r>
              <a:rPr lang="en-AU" dirty="0"/>
              <a:t> from </a:t>
            </a:r>
            <a:r>
              <a:rPr lang="en-AU" b="1" dirty="0"/>
              <a:t>processed data</a:t>
            </a:r>
            <a:r>
              <a:rPr lang="en-AU" dirty="0"/>
              <a:t>. Why? Because you want a clean record of your starting point.</a:t>
            </a:r>
          </a:p>
          <a:p>
            <a:endParaRPr lang="en-AU" dirty="0"/>
          </a:p>
          <a:p>
            <a:r>
              <a:rPr lang="en-AU" dirty="0"/>
              <a:t>In R, we’ll use relative paths like this: </a:t>
            </a:r>
            <a:r>
              <a:rPr lang="en-AU" dirty="0" err="1"/>
              <a:t>read.csv</a:t>
            </a:r>
            <a:r>
              <a:rPr lang="en-AU" dirty="0"/>
              <a:t>("Data/Raw/</a:t>
            </a:r>
            <a:r>
              <a:rPr lang="en-AU" dirty="0" err="1"/>
              <a:t>dataset.csv</a:t>
            </a:r>
            <a:r>
              <a:rPr lang="en-AU" dirty="0"/>
              <a:t>"). </a:t>
            </a:r>
          </a:p>
          <a:p>
            <a:endParaRPr lang="en-AU" dirty="0"/>
          </a:p>
          <a:p>
            <a:r>
              <a:rPr lang="en-AU" dirty="0"/>
              <a:t>Notice that there’s no full path. This only works if we’re inside an RStudio Project—more on that soon.</a:t>
            </a:r>
          </a:p>
          <a:p>
            <a:endParaRPr lang="en-AU" dirty="0"/>
          </a:p>
          <a:p>
            <a:r>
              <a:rPr lang="en-AU" dirty="0"/>
              <a:t>Think of the data folder as the foundation of your analysis—don’t overwrite or edit files here manually. </a:t>
            </a:r>
          </a:p>
          <a:p>
            <a:r>
              <a:rPr lang="en-AU" dirty="0"/>
              <a:t>Always write scripts to do any cleaning or transformations.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6196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Next is the Scripts folder. This is where all your code lives: from data cleaning to statistical analysis to visualizations.</a:t>
            </a:r>
          </a:p>
          <a:p>
            <a:endParaRPr lang="en-AU" dirty="0"/>
          </a:p>
          <a:p>
            <a:r>
              <a:rPr lang="en-AU" dirty="0"/>
              <a:t>It's a good habit to name scripts clearly, like 01_data_cleaning.R, 02_analysis.R, and so on. </a:t>
            </a:r>
          </a:p>
          <a:p>
            <a:r>
              <a:rPr lang="en-AU" dirty="0"/>
              <a:t>This helps you and your collaborators follow your logic.</a:t>
            </a:r>
          </a:p>
          <a:p>
            <a:endParaRPr lang="en-AU" dirty="0"/>
          </a:p>
          <a:p>
            <a:r>
              <a:rPr lang="en-AU" dirty="0"/>
              <a:t>When sourcing scripts or loading files, always use relative paths. For example:</a:t>
            </a:r>
            <a:br>
              <a:rPr lang="en-AU" dirty="0"/>
            </a:br>
            <a:r>
              <a:rPr lang="en-AU" dirty="0"/>
              <a:t>source("Scripts/01_data_cleaning.R")</a:t>
            </a:r>
          </a:p>
          <a:p>
            <a:r>
              <a:rPr lang="en-AU" dirty="0"/>
              <a:t>And when you're working in an RStudio Project, R automatically knows to treat your project folder as the root directory. </a:t>
            </a:r>
          </a:p>
          <a:p>
            <a:r>
              <a:rPr lang="en-AU" dirty="0"/>
              <a:t>This means you never need to hard-code full file paths—just stay consistent and organized.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9184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Outputs include everything you generate from your analysis—figures, tables, and maybe even model summaries.</a:t>
            </a:r>
          </a:p>
          <a:p>
            <a:r>
              <a:rPr lang="en-AU" dirty="0"/>
              <a:t>A good practice is to separate these into subfolders, like Outputs/Figures/ or Outputs/Reports/. </a:t>
            </a:r>
          </a:p>
          <a:p>
            <a:r>
              <a:rPr lang="en-AU" dirty="0"/>
              <a:t>That way, when you're writing papers or giving talks, everything you need is easy to find.</a:t>
            </a:r>
          </a:p>
          <a:p>
            <a:endParaRPr lang="en-AU" dirty="0"/>
          </a:p>
          <a:p>
            <a:r>
              <a:rPr lang="en-AU" dirty="0"/>
              <a:t>Here’s an example:</a:t>
            </a:r>
            <a:br>
              <a:rPr lang="en-AU" dirty="0"/>
            </a:br>
            <a:r>
              <a:rPr lang="en-AU" dirty="0" err="1"/>
              <a:t>ggsave</a:t>
            </a:r>
            <a:r>
              <a:rPr lang="en-AU" dirty="0"/>
              <a:t>("Outputs/Figures/</a:t>
            </a:r>
            <a:r>
              <a:rPr lang="en-AU" dirty="0" err="1"/>
              <a:t>plot.png</a:t>
            </a:r>
            <a:r>
              <a:rPr lang="en-AU" dirty="0"/>
              <a:t>")</a:t>
            </a:r>
          </a:p>
          <a:p>
            <a:endParaRPr lang="en-AU" dirty="0"/>
          </a:p>
          <a:p>
            <a:r>
              <a:rPr lang="en-AU" dirty="0"/>
              <a:t>You should always generate outputs </a:t>
            </a:r>
            <a:r>
              <a:rPr lang="en-AU" b="1" dirty="0"/>
              <a:t>through scripts</a:t>
            </a:r>
            <a:r>
              <a:rPr lang="en-AU" dirty="0"/>
              <a:t>, </a:t>
            </a:r>
          </a:p>
          <a:p>
            <a:r>
              <a:rPr lang="en-AU" dirty="0"/>
              <a:t>so they can be reproduced by anyone running the code. </a:t>
            </a:r>
          </a:p>
          <a:p>
            <a:r>
              <a:rPr lang="en-AU" dirty="0"/>
              <a:t>Never copy/paste files manually into this folder.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922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4AB1E-6937-9233-CD49-00DE1B789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FED01C-2743-14C7-8C3F-5EAF67D24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B057C9-9CCD-7C32-4D57-B9A0ABA04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for the glue that holds it all together—the RStudio Project file, or .</a:t>
            </a:r>
            <a:r>
              <a:rPr lang="en-AU" dirty="0" err="1"/>
              <a:t>Rproj</a:t>
            </a:r>
            <a:r>
              <a:rPr lang="en-AU" dirty="0"/>
              <a:t>. </a:t>
            </a:r>
          </a:p>
          <a:p>
            <a:r>
              <a:rPr lang="en-AU" dirty="0"/>
              <a:t>This tiny file sets the working directory to your project root automatically.</a:t>
            </a:r>
          </a:p>
          <a:p>
            <a:endParaRPr lang="en-AU" dirty="0"/>
          </a:p>
          <a:p>
            <a:r>
              <a:rPr lang="en-AU" dirty="0"/>
              <a:t>That means when you write </a:t>
            </a:r>
            <a:r>
              <a:rPr lang="en-AU" dirty="0" err="1"/>
              <a:t>read.csv</a:t>
            </a:r>
            <a:r>
              <a:rPr lang="en-AU" dirty="0"/>
              <a:t>("Data/Raw/</a:t>
            </a:r>
            <a:r>
              <a:rPr lang="en-AU" dirty="0" err="1"/>
              <a:t>dataset.csv</a:t>
            </a:r>
            <a:r>
              <a:rPr lang="en-AU" dirty="0"/>
              <a:t>"), </a:t>
            </a:r>
          </a:p>
          <a:p>
            <a:r>
              <a:rPr lang="en-AU" dirty="0"/>
              <a:t>it’ll work no matter where your project is located, </a:t>
            </a:r>
          </a:p>
          <a:p>
            <a:r>
              <a:rPr lang="en-AU" dirty="0"/>
              <a:t>because it’s relative to the .</a:t>
            </a:r>
            <a:r>
              <a:rPr lang="en-AU" dirty="0" err="1"/>
              <a:t>Rproj</a:t>
            </a:r>
            <a:r>
              <a:rPr lang="en-AU" dirty="0"/>
              <a:t> file.</a:t>
            </a:r>
          </a:p>
          <a:p>
            <a:endParaRPr lang="en-AU" dirty="0"/>
          </a:p>
          <a:p>
            <a:r>
              <a:rPr lang="en-AU" dirty="0"/>
              <a:t>This makes your code </a:t>
            </a:r>
            <a:r>
              <a:rPr lang="en-AU" b="1" dirty="0"/>
              <a:t>portable</a:t>
            </a:r>
            <a:r>
              <a:rPr lang="en-AU" dirty="0"/>
              <a:t> and removes the guesswork about where R is looking for files.</a:t>
            </a:r>
          </a:p>
          <a:p>
            <a:endParaRPr lang="en-AU" dirty="0"/>
          </a:p>
          <a:p>
            <a:r>
              <a:rPr lang="en-AU" dirty="0"/>
              <a:t>When you open the .</a:t>
            </a:r>
            <a:r>
              <a:rPr lang="en-AU" dirty="0" err="1"/>
              <a:t>Rproj</a:t>
            </a:r>
            <a:r>
              <a:rPr lang="en-AU" dirty="0"/>
              <a:t>, RStudio knows where to start. This is crucial for collaboration and for preventing those dreaded ‘file not found’ errors.</a:t>
            </a:r>
          </a:p>
          <a:p>
            <a:r>
              <a:rPr lang="en-AU" dirty="0"/>
              <a:t>Bottom line: Always start your projects with File &gt; New Project in RStudio. </a:t>
            </a:r>
          </a:p>
          <a:p>
            <a:r>
              <a:rPr lang="en-AU" dirty="0"/>
              <a:t>Then use that .</a:t>
            </a:r>
            <a:r>
              <a:rPr lang="en-AU" dirty="0" err="1"/>
              <a:t>Rproj</a:t>
            </a:r>
            <a:r>
              <a:rPr lang="en-AU" dirty="0"/>
              <a:t> file every time.”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6D2B1-24E2-6B74-5834-0BC50A5A2B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8054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7185B-724B-4A4D-9332-480F4441395B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0698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But doing things like we did on the previous slide can be tedious and make lines and lines of code. </a:t>
            </a:r>
          </a:p>
          <a:p>
            <a:r>
              <a:rPr lang="en-AU" dirty="0"/>
              <a:t>This is were </a:t>
            </a:r>
            <a:r>
              <a:rPr lang="en-AU" dirty="0" err="1"/>
              <a:t>dplyr</a:t>
            </a:r>
            <a:r>
              <a:rPr lang="en-AU" dirty="0"/>
              <a:t> is king… We can string things together.. </a:t>
            </a:r>
          </a:p>
          <a:p>
            <a:endParaRPr lang="en-AU" dirty="0"/>
          </a:p>
          <a:p>
            <a:r>
              <a:rPr lang="en-AU" dirty="0"/>
              <a:t>CLICK.  </a:t>
            </a:r>
          </a:p>
          <a:p>
            <a:r>
              <a:rPr lang="en-AU" dirty="0"/>
              <a:t>SO say we have all if this code. </a:t>
            </a:r>
          </a:p>
          <a:p>
            <a:endParaRPr lang="en-AU" dirty="0"/>
          </a:p>
          <a:p>
            <a:r>
              <a:rPr lang="en-AU" dirty="0"/>
              <a:t>Can someone tell me what A1 is doing</a:t>
            </a:r>
          </a:p>
          <a:p>
            <a:r>
              <a:rPr lang="en-AU" dirty="0"/>
              <a:t>A2 </a:t>
            </a:r>
          </a:p>
          <a:p>
            <a:r>
              <a:rPr lang="en-AU" dirty="0"/>
              <a:t>A3</a:t>
            </a:r>
          </a:p>
          <a:p>
            <a:r>
              <a:rPr lang="en-AU" dirty="0"/>
              <a:t>A4?</a:t>
            </a:r>
          </a:p>
          <a:p>
            <a:endParaRPr lang="en-AU" dirty="0"/>
          </a:p>
          <a:p>
            <a:r>
              <a:rPr lang="en-AU" dirty="0"/>
              <a:t>Rather than doing all of that this is where the pipe comes in! </a:t>
            </a:r>
          </a:p>
          <a:p>
            <a:r>
              <a:rPr lang="en-AU" dirty="0"/>
              <a:t>CLICK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500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Pipes let us chain together multiple </a:t>
            </a:r>
            <a:r>
              <a:rPr lang="en-AU" dirty="0" err="1"/>
              <a:t>dplyr</a:t>
            </a:r>
            <a:r>
              <a:rPr lang="en-AU" dirty="0"/>
              <a:t> commands in a clean, readable way.</a:t>
            </a:r>
            <a:br>
              <a:rPr lang="en-AU" dirty="0"/>
            </a:br>
            <a:endParaRPr lang="en-AU" dirty="0"/>
          </a:p>
          <a:p>
            <a:r>
              <a:rPr lang="en-AU" dirty="0"/>
              <a:t>The pipe operator %&gt;% takes the result of one line of code and passes it as the first argument to the next function.</a:t>
            </a:r>
          </a:p>
          <a:p>
            <a:r>
              <a:rPr lang="en-AU" dirty="0"/>
              <a:t>S</a:t>
            </a:r>
          </a:p>
          <a:p>
            <a:r>
              <a:rPr lang="en-AU" dirty="0"/>
              <a:t>o instead of nesting functions inside each other — which can get confusing — we write code step by step, in the order it’s applied.</a:t>
            </a:r>
          </a:p>
          <a:p>
            <a:endParaRPr lang="en-AU" dirty="0"/>
          </a:p>
          <a:p>
            <a:r>
              <a:rPr lang="en-AU" dirty="0"/>
              <a:t>This makes our workflow more transparent and easier to debug.</a:t>
            </a:r>
          </a:p>
          <a:p>
            <a:endParaRPr lang="en-AU" dirty="0"/>
          </a:p>
          <a:p>
            <a:r>
              <a:rPr lang="en-AU" dirty="0"/>
              <a:t>The pipe comes from the </a:t>
            </a:r>
            <a:r>
              <a:rPr lang="en-AU" dirty="0" err="1"/>
              <a:t>magrittr</a:t>
            </a:r>
            <a:r>
              <a:rPr lang="en-AU" dirty="0"/>
              <a:t> package but is also available when we load </a:t>
            </a:r>
            <a:r>
              <a:rPr lang="en-AU" dirty="0" err="1"/>
              <a:t>dplyr</a:t>
            </a:r>
            <a:r>
              <a:rPr lang="en-AU" dirty="0"/>
              <a:t> or </a:t>
            </a:r>
            <a:r>
              <a:rPr lang="en-AU" dirty="0" err="1"/>
              <a:t>tidyverse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/>
              <a:t>We’ll use pipes throughout the rest of the course, so it’s good to get comfortable with them now.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3032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AC6BD-0970-3A4F-8034-2A387D6CB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5564E-E942-BF03-DF2D-C1697C92A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1D9FD-29E5-4BE9-F9A8-65FA3D7A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B1D14-1D67-F203-09B8-4E4A5AB84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E8E18-EF01-37AD-B34E-66832FFC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4919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DB98-2D5A-7DD4-8762-042D1424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40C14-8EE8-78D3-5E43-4AE089A8B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DDDBD-5C6E-64C9-65F7-62712308C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DE156-5285-3B12-7F9E-6DAE1F3EE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4CC5D-43C1-744D-489D-2BCDD51E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893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F5D9F9-132B-87B0-A0C0-99C775B0B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40414-166F-E9F3-0ADF-2988E38EE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D305D-AC14-A530-FA9F-A5150A7A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10DCB-5AB3-FC99-8C6E-26142A60A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0F551-59C5-6929-2D52-4041BFF9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6483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6BDE-882B-FEE3-56D5-771D2907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38304-00CB-B260-9DD2-A2B7EEF9A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C3EA5-25E1-2E66-6CC4-2F814A39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58C84-476F-1813-394D-DB69B1E64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A5824-3307-CDC2-24D5-240F29957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020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BF35-976E-5F25-B6E1-71DB8ED3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97261-FFF9-0452-F7B2-B35972A9E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FBBA5-EE35-307E-D636-63E9034D6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BB33B-CE26-BCA9-F201-6D35A4E2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4C88-ADB8-C46C-B7DA-C379C682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417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77A3F-6874-98A6-859D-8D58E106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7221C-60FC-75F5-F38C-039416190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1EADFE-5D59-D045-97AA-4E264CB90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50FD3-7DF4-FE57-1CB2-756148EE9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4ABDF-EA74-6AF4-A704-F00037686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6F0B2-EEFE-D4FF-58D5-82C83E7B5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175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9E05E-9C3D-54EC-96AA-DEA486F8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0A5F1-EF19-6A28-CC7F-3CDC48699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DBFE6C-AB7C-5E30-E75B-C6738852B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EB2FB-52C1-59F6-5DD1-D49B12DFE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024CDB-14FC-9253-9617-8BA0DA8F7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350097-F597-DEB5-115F-4C43BEAA2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9EEDA3-759D-92B4-4097-CEEDF10AC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559C07-87B1-3838-872C-D10419509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875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C4D0-F11A-2148-8561-19373DCF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4BD7FF-A070-6F25-9779-E2154ABBA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422AF5-F732-AA6C-4134-AC26A13C2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00D7A-3797-1D34-2ADC-AC3D8DC32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471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FB621-D21A-AE11-7BC1-AED28126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9B3271-0B5D-2819-E15E-01A6FE91E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A86B8-3271-E8FA-8058-C2964F19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3040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D40E-16AB-1439-449B-67C686E7B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4A7BF-E726-E49A-29DC-6029DC4C9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B68B5-F3DF-26F3-060B-45FA36EA0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AA9FF-92D5-57D9-31D2-AEE0F2112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4E455-69E8-A5A6-B49F-2376988A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25187-26C7-AA6E-6664-01CCC9E9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699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E8DF-283E-6966-6DEA-3EC3C5BFD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9948B-6748-9C34-BC5B-5E24E96E2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B9F14-FCFA-3E7E-5C4A-35B421C57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E55EA-306E-EBB8-8EA3-A384B7F9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4E4F4-9212-AA2F-E496-088CEEA4B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CE76F-C77D-DA4C-0D67-696DBBD8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9495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FD4747-4FAB-77B7-7B69-36B2007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9765-7841-739F-420B-7E98213DE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7EAC0-4670-9284-9136-0C052D752D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7BF2F-0DC6-20F6-927C-A3F1A56EA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5DCF6-5BD9-F24A-7F49-1850C93F4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740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F03D0-7E3E-B8F9-1F02-30B9A06320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Workshop 1: Semester projects &amp; R projects in R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2F00C-E41C-7DEB-1EB3-F428437F75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u="sng" dirty="0"/>
              <a:t>BIOL90041</a:t>
            </a:r>
          </a:p>
          <a:p>
            <a:r>
              <a:rPr lang="en-US" sz="2400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3655402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A2F0-D2F0-8104-FAD3-3D5B0636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Stop and Code (3 mins)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D0ACE-2745-8657-0E71-F40AC3BB9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40522" cy="4351338"/>
          </a:xfrm>
        </p:spPr>
        <p:txBody>
          <a:bodyPr/>
          <a:lstStyle/>
          <a:p>
            <a:r>
              <a:rPr lang="en-AU" dirty="0"/>
              <a:t>Create a project </a:t>
            </a:r>
            <a:r>
              <a:rPr lang="en-AU" b="1" dirty="0"/>
              <a:t>ON YOUR DESKTOP </a:t>
            </a:r>
            <a:r>
              <a:rPr lang="en-AU" dirty="0"/>
              <a:t>using the following structure</a:t>
            </a:r>
          </a:p>
          <a:p>
            <a:pPr lvl="1"/>
            <a:r>
              <a:rPr lang="en-AU" dirty="0"/>
              <a:t>Add in your lecture script </a:t>
            </a:r>
          </a:p>
          <a:p>
            <a:pPr lvl="1"/>
            <a:r>
              <a:rPr lang="en-AU" dirty="0"/>
              <a:t>Add in your group project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A4204-1146-686E-2A10-B82515E19BC3}"/>
              </a:ext>
            </a:extLst>
          </p:cNvPr>
          <p:cNvSpPr txBox="1"/>
          <p:nvPr/>
        </p:nvSpPr>
        <p:spPr>
          <a:xfrm>
            <a:off x="8023722" y="1176750"/>
            <a:ext cx="4168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i="0" dirty="0" err="1">
                <a:solidFill>
                  <a:srgbClr val="2D2D2D"/>
                </a:solidFill>
                <a:effectLst/>
                <a:latin typeface="Lato Extended"/>
              </a:rPr>
              <a:t>Data_Science_for</a:t>
            </a:r>
            <a:r>
              <a:rPr lang="en-AU" sz="2400" b="1" dirty="0" err="1">
                <a:solidFill>
                  <a:srgbClr val="2D2D2D"/>
                </a:solidFill>
                <a:latin typeface="Lato Extended"/>
              </a:rPr>
              <a:t>_</a:t>
            </a:r>
            <a:r>
              <a:rPr lang="en-AU" sz="2400" b="1" i="0" dirty="0" err="1">
                <a:solidFill>
                  <a:srgbClr val="2D2D2D"/>
                </a:solidFill>
                <a:effectLst/>
                <a:latin typeface="Lato Extended"/>
              </a:rPr>
              <a:t>Biologists</a:t>
            </a:r>
            <a:endParaRPr lang="en-AU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899CC-FF50-8EC2-224B-F0772C0C64EF}"/>
              </a:ext>
            </a:extLst>
          </p:cNvPr>
          <p:cNvSpPr txBox="1"/>
          <p:nvPr/>
        </p:nvSpPr>
        <p:spPr>
          <a:xfrm>
            <a:off x="9278295" y="2538045"/>
            <a:ext cx="792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ED4DD-06C6-086B-ECB2-74C6EF2D8806}"/>
              </a:ext>
            </a:extLst>
          </p:cNvPr>
          <p:cNvSpPr txBox="1"/>
          <p:nvPr/>
        </p:nvSpPr>
        <p:spPr>
          <a:xfrm>
            <a:off x="9336102" y="4731798"/>
            <a:ext cx="1087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b="1" dirty="0"/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B80D9-DFC7-DF4A-43CB-6DD95A1497EB}"/>
              </a:ext>
            </a:extLst>
          </p:cNvPr>
          <p:cNvSpPr txBox="1"/>
          <p:nvPr/>
        </p:nvSpPr>
        <p:spPr>
          <a:xfrm>
            <a:off x="9492552" y="3879572"/>
            <a:ext cx="2307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 err="1"/>
              <a:t>Lecture_script.R</a:t>
            </a:r>
            <a:endParaRPr lang="en-AU" sz="22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99B879-1541-FAF1-FCCD-F7E81A0E9BE7}"/>
              </a:ext>
            </a:extLst>
          </p:cNvPr>
          <p:cNvCxnSpPr>
            <a:cxnSpLocks/>
          </p:cNvCxnSpPr>
          <p:nvPr/>
        </p:nvCxnSpPr>
        <p:spPr>
          <a:xfrm>
            <a:off x="7807290" y="1513286"/>
            <a:ext cx="0" cy="4514652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Open folder with solid fill">
            <a:extLst>
              <a:ext uri="{FF2B5EF4-FFF2-40B4-BE49-F238E27FC236}">
                <a16:creationId xmlns:a16="http://schemas.microsoft.com/office/drawing/2014/main" id="{156D7EC7-F234-0F53-C70B-C25CC3FA8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4201" y="898863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7041C0-E312-498B-ED95-FC0C39A70845}"/>
              </a:ext>
            </a:extLst>
          </p:cNvPr>
          <p:cNvCxnSpPr>
            <a:cxnSpLocks/>
          </p:cNvCxnSpPr>
          <p:nvPr/>
        </p:nvCxnSpPr>
        <p:spPr>
          <a:xfrm flipH="1">
            <a:off x="7755386" y="4952931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87960A-8060-9850-295A-996F40A96B77}"/>
              </a:ext>
            </a:extLst>
          </p:cNvPr>
          <p:cNvCxnSpPr>
            <a:cxnSpLocks/>
          </p:cNvCxnSpPr>
          <p:nvPr/>
        </p:nvCxnSpPr>
        <p:spPr>
          <a:xfrm flipH="1">
            <a:off x="7782019" y="4064276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595D47-0C86-67AB-F3C9-596C54C81E93}"/>
              </a:ext>
            </a:extLst>
          </p:cNvPr>
          <p:cNvCxnSpPr>
            <a:cxnSpLocks/>
          </p:cNvCxnSpPr>
          <p:nvPr/>
        </p:nvCxnSpPr>
        <p:spPr>
          <a:xfrm flipH="1">
            <a:off x="7755386" y="2689904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D18E89-3A9A-C5B4-34B1-E94991E54048}"/>
              </a:ext>
            </a:extLst>
          </p:cNvPr>
          <p:cNvCxnSpPr>
            <a:cxnSpLocks/>
          </p:cNvCxnSpPr>
          <p:nvPr/>
        </p:nvCxnSpPr>
        <p:spPr>
          <a:xfrm flipH="1">
            <a:off x="7755386" y="1999239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6" descr="RStudio SVG and transparent PNG icons | TechIcons">
            <a:extLst>
              <a:ext uri="{FF2B5EF4-FFF2-40B4-BE49-F238E27FC236}">
                <a16:creationId xmlns:a16="http://schemas.microsoft.com/office/drawing/2014/main" id="{0DC6AB45-B3D7-A2F5-1D68-0CD20D901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950" y="1657363"/>
            <a:ext cx="684063" cy="68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DA44BD-8368-AF2E-F375-86E804B445EE}"/>
              </a:ext>
            </a:extLst>
          </p:cNvPr>
          <p:cNvCxnSpPr>
            <a:cxnSpLocks/>
          </p:cNvCxnSpPr>
          <p:nvPr/>
        </p:nvCxnSpPr>
        <p:spPr>
          <a:xfrm>
            <a:off x="9075868" y="5056261"/>
            <a:ext cx="0" cy="212836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0667A0-0D39-C043-3641-719588DF9A91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9023821" y="5300184"/>
            <a:ext cx="581224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1F865C-96AE-E7A9-45D8-44EB15CEB026}"/>
              </a:ext>
            </a:extLst>
          </p:cNvPr>
          <p:cNvGrpSpPr/>
          <p:nvPr/>
        </p:nvGrpSpPr>
        <p:grpSpPr>
          <a:xfrm>
            <a:off x="9605045" y="5042106"/>
            <a:ext cx="1173424" cy="516155"/>
            <a:chOff x="9302141" y="5470887"/>
            <a:chExt cx="1173424" cy="51615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6824B7-4A10-B972-54A0-0F4A0C6C5B96}"/>
                </a:ext>
              </a:extLst>
            </p:cNvPr>
            <p:cNvSpPr txBox="1"/>
            <p:nvPr/>
          </p:nvSpPr>
          <p:spPr>
            <a:xfrm>
              <a:off x="9749404" y="5544298"/>
              <a:ext cx="72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/>
                <a:t>Plots</a:t>
              </a:r>
            </a:p>
          </p:txBody>
        </p:sp>
        <p:pic>
          <p:nvPicPr>
            <p:cNvPr id="31" name="Graphic 30" descr="Open folder with solid fill">
              <a:extLst>
                <a:ext uri="{FF2B5EF4-FFF2-40B4-BE49-F238E27FC236}">
                  <a16:creationId xmlns:a16="http://schemas.microsoft.com/office/drawing/2014/main" id="{27F99A80-8FE6-FD57-AF91-CFBDFEC2F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02141" y="5470887"/>
              <a:ext cx="516155" cy="516155"/>
            </a:xfrm>
            <a:prstGeom prst="rect">
              <a:avLst/>
            </a:prstGeom>
          </p:spPr>
        </p:pic>
      </p:grpSp>
      <p:pic>
        <p:nvPicPr>
          <p:cNvPr id="35" name="Graphic 34" descr="Open folder with solid fill">
            <a:extLst>
              <a:ext uri="{FF2B5EF4-FFF2-40B4-BE49-F238E27FC236}">
                <a16:creationId xmlns:a16="http://schemas.microsoft.com/office/drawing/2014/main" id="{45BDA4FC-EBA3-B22B-4402-D4188A13A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073" y="4601132"/>
            <a:ext cx="687003" cy="6870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704C889-9884-7361-DB35-E745B3119C29}"/>
              </a:ext>
            </a:extLst>
          </p:cNvPr>
          <p:cNvSpPr txBox="1"/>
          <p:nvPr/>
        </p:nvSpPr>
        <p:spPr>
          <a:xfrm>
            <a:off x="7469484" y="252170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ECE688-3CEC-3AE2-D1B4-B5D0F73C6702}"/>
              </a:ext>
            </a:extLst>
          </p:cNvPr>
          <p:cNvSpPr txBox="1"/>
          <p:nvPr/>
        </p:nvSpPr>
        <p:spPr>
          <a:xfrm>
            <a:off x="9289449" y="1652420"/>
            <a:ext cx="2677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b="1" i="0" dirty="0" err="1">
                <a:solidFill>
                  <a:srgbClr val="2D2D2D"/>
                </a:solidFill>
                <a:effectLst/>
                <a:latin typeface="Lato Extended"/>
              </a:rPr>
              <a:t>Data_Science_for</a:t>
            </a:r>
            <a:r>
              <a:rPr lang="en-AU" sz="2200" b="1" dirty="0" err="1">
                <a:solidFill>
                  <a:srgbClr val="2D2D2D"/>
                </a:solidFill>
                <a:latin typeface="Lato Extended"/>
              </a:rPr>
              <a:t>_</a:t>
            </a:r>
            <a:r>
              <a:rPr lang="en-AU" sz="2200" b="1" i="0" dirty="0" err="1">
                <a:solidFill>
                  <a:srgbClr val="2D2D2D"/>
                </a:solidFill>
                <a:effectLst/>
                <a:latin typeface="Lato Extended"/>
              </a:rPr>
              <a:t>Biologists.</a:t>
            </a:r>
            <a:r>
              <a:rPr lang="en-AU" sz="2200" b="1" dirty="0" err="1"/>
              <a:t>Rproj</a:t>
            </a:r>
            <a:endParaRPr lang="en-AU" sz="22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8CBCE6-0664-2F64-EAB2-252B54301417}"/>
              </a:ext>
            </a:extLst>
          </p:cNvPr>
          <p:cNvSpPr txBox="1"/>
          <p:nvPr/>
        </p:nvSpPr>
        <p:spPr>
          <a:xfrm>
            <a:off x="9338377" y="5757658"/>
            <a:ext cx="17917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b="1" dirty="0" err="1"/>
              <a:t>Powerpoints</a:t>
            </a:r>
            <a:endParaRPr lang="en-AU" sz="2200" b="1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ED3B6C7-20CC-E1C6-66B5-813BD9132579}"/>
              </a:ext>
            </a:extLst>
          </p:cNvPr>
          <p:cNvCxnSpPr>
            <a:cxnSpLocks/>
          </p:cNvCxnSpPr>
          <p:nvPr/>
        </p:nvCxnSpPr>
        <p:spPr>
          <a:xfrm flipH="1">
            <a:off x="7757661" y="5978791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Open folder with solid fill">
            <a:extLst>
              <a:ext uri="{FF2B5EF4-FFF2-40B4-BE49-F238E27FC236}">
                <a16:creationId xmlns:a16="http://schemas.microsoft.com/office/drawing/2014/main" id="{DB4B9CEB-8D48-DFEB-034F-EBFEF8619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9348" y="5626992"/>
            <a:ext cx="687003" cy="687003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E68032-FBE2-1282-BBB0-02326DB601A5}"/>
              </a:ext>
            </a:extLst>
          </p:cNvPr>
          <p:cNvCxnSpPr>
            <a:cxnSpLocks/>
          </p:cNvCxnSpPr>
          <p:nvPr/>
        </p:nvCxnSpPr>
        <p:spPr>
          <a:xfrm flipH="1">
            <a:off x="8973651" y="3194878"/>
            <a:ext cx="777498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63A87D0-CB7B-8001-A940-75229B73B514}"/>
              </a:ext>
            </a:extLst>
          </p:cNvPr>
          <p:cNvCxnSpPr>
            <a:cxnSpLocks/>
          </p:cNvCxnSpPr>
          <p:nvPr/>
        </p:nvCxnSpPr>
        <p:spPr>
          <a:xfrm>
            <a:off x="9019417" y="2944949"/>
            <a:ext cx="0" cy="289858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Graphic 47" descr="Open folder with solid fill">
            <a:extLst>
              <a:ext uri="{FF2B5EF4-FFF2-40B4-BE49-F238E27FC236}">
                <a16:creationId xmlns:a16="http://schemas.microsoft.com/office/drawing/2014/main" id="{63E8781D-9739-049D-ABCF-EB463F1D2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9266" y="2407379"/>
            <a:ext cx="687003" cy="687003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C2126639-A843-3A72-FB4A-46FB8E908502}"/>
              </a:ext>
            </a:extLst>
          </p:cNvPr>
          <p:cNvGrpSpPr/>
          <p:nvPr/>
        </p:nvGrpSpPr>
        <p:grpSpPr>
          <a:xfrm>
            <a:off x="9686423" y="2912845"/>
            <a:ext cx="1957420" cy="516155"/>
            <a:chOff x="9302141" y="5470887"/>
            <a:chExt cx="1957420" cy="51615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1B19824-B40D-DE97-8191-EFB587356DF7}"/>
                </a:ext>
              </a:extLst>
            </p:cNvPr>
            <p:cNvSpPr txBox="1"/>
            <p:nvPr/>
          </p:nvSpPr>
          <p:spPr>
            <a:xfrm>
              <a:off x="9749404" y="5544298"/>
              <a:ext cx="1510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 err="1"/>
                <a:t>Project_data</a:t>
              </a:r>
              <a:endParaRPr lang="en-AU" b="1" dirty="0"/>
            </a:p>
          </p:txBody>
        </p:sp>
        <p:pic>
          <p:nvPicPr>
            <p:cNvPr id="52" name="Graphic 51" descr="Open folder with solid fill">
              <a:extLst>
                <a:ext uri="{FF2B5EF4-FFF2-40B4-BE49-F238E27FC236}">
                  <a16:creationId xmlns:a16="http://schemas.microsoft.com/office/drawing/2014/main" id="{18644626-EE5B-F76B-9E4D-8F4C07E50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02141" y="5470887"/>
              <a:ext cx="516155" cy="516155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4A6DE8E-54CE-1CAC-DFB5-3BCD0DD050AB}"/>
              </a:ext>
            </a:extLst>
          </p:cNvPr>
          <p:cNvSpPr txBox="1"/>
          <p:nvPr/>
        </p:nvSpPr>
        <p:spPr>
          <a:xfrm>
            <a:off x="10176499" y="3275111"/>
            <a:ext cx="112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data1.csv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D0838D-29FC-0DFF-ACED-405832AC5322}"/>
              </a:ext>
            </a:extLst>
          </p:cNvPr>
          <p:cNvSpPr txBox="1"/>
          <p:nvPr/>
        </p:nvSpPr>
        <p:spPr>
          <a:xfrm>
            <a:off x="10181117" y="3538347"/>
            <a:ext cx="112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data2.csv</a:t>
            </a:r>
          </a:p>
        </p:txBody>
      </p:sp>
      <p:pic>
        <p:nvPicPr>
          <p:cNvPr id="56" name="Graphic 55" descr="Document outline">
            <a:extLst>
              <a:ext uri="{FF2B5EF4-FFF2-40B4-BE49-F238E27FC236}">
                <a16:creationId xmlns:a16="http://schemas.microsoft.com/office/drawing/2014/main" id="{338A09B9-251D-C4BC-64BA-5F94EC0848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71112" y="3309386"/>
            <a:ext cx="234615" cy="234615"/>
          </a:xfrm>
          <a:prstGeom prst="rect">
            <a:avLst/>
          </a:prstGeom>
        </p:spPr>
      </p:pic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D0645610-582A-5B4A-5CD1-8141D70DB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75732" y="3563382"/>
            <a:ext cx="234615" cy="234615"/>
          </a:xfrm>
          <a:prstGeom prst="rect">
            <a:avLst/>
          </a:prstGeom>
        </p:spPr>
      </p:pic>
      <p:pic>
        <p:nvPicPr>
          <p:cNvPr id="15" name="Picture 6" descr="RStudio SVG and transparent PNG icons | TechIcons">
            <a:extLst>
              <a:ext uri="{FF2B5EF4-FFF2-40B4-BE49-F238E27FC236}">
                <a16:creationId xmlns:a16="http://schemas.microsoft.com/office/drawing/2014/main" id="{DEA101CC-D852-E546-1666-8650E57C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493" y="3747649"/>
            <a:ext cx="684063" cy="68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7E9965-F1C2-92CE-5172-F74CB8D7C0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441" y="3606559"/>
            <a:ext cx="5839519" cy="328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9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80F3B938-EB1A-859E-99FA-AE2386037301}"/>
              </a:ext>
            </a:extLst>
          </p:cNvPr>
          <p:cNvSpPr txBox="1"/>
          <p:nvPr/>
        </p:nvSpPr>
        <p:spPr>
          <a:xfrm>
            <a:off x="342073" y="604021"/>
            <a:ext cx="11141297" cy="2908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5"/>
              </a:lnSpc>
            </a:pPr>
            <a:r>
              <a:rPr lang="en-US" sz="8000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manipulation practice with </a:t>
            </a:r>
            <a:r>
              <a:rPr lang="en-US" sz="8000" b="1" dirty="0" err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dplyr</a:t>
            </a:r>
            <a:endParaRPr lang="en-US" sz="8000" b="1" dirty="0">
              <a:solidFill>
                <a:srgbClr val="00000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pic>
        <p:nvPicPr>
          <p:cNvPr id="1026" name="Picture 2" descr="Getting Started with Data Manipulation in R with dplyr | by Analytics  Decoded | Medium">
            <a:extLst>
              <a:ext uri="{FF2B5EF4-FFF2-40B4-BE49-F238E27FC236}">
                <a16:creationId xmlns:a16="http://schemas.microsoft.com/office/drawing/2014/main" id="{D8D71DEE-D6EC-9D95-C9F8-886645AC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499" y="3429000"/>
            <a:ext cx="6096000" cy="298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76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73F4952-1BFD-EE5C-3F24-40A5510C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249" y="1053703"/>
            <a:ext cx="9746026" cy="4749478"/>
          </a:xfrm>
        </p:spPr>
        <p:txBody>
          <a:bodyPr>
            <a:normAutofit/>
          </a:bodyPr>
          <a:lstStyle/>
          <a:p>
            <a:pPr marL="299134" indent="-299134" defTabSz="394009">
              <a:spcBef>
                <a:spcPts val="422"/>
              </a:spcBef>
            </a:pPr>
            <a:r>
              <a:rPr lang="en-US" altLang="en-US" sz="2109" dirty="0"/>
              <a:t>All of these functions work fine on their own. But if we want to string together multiple </a:t>
            </a:r>
            <a:r>
              <a:rPr lang="en-US" altLang="en-US" sz="2109" dirty="0" err="1"/>
              <a:t>dplyr</a:t>
            </a:r>
            <a:r>
              <a:rPr lang="en-US" altLang="en-US" sz="2109" dirty="0"/>
              <a:t> commands and result in one </a:t>
            </a:r>
            <a:r>
              <a:rPr lang="en-US" altLang="en-US" sz="2109" dirty="0" err="1"/>
              <a:t>tibble</a:t>
            </a:r>
            <a:r>
              <a:rPr lang="en-US" altLang="en-US" sz="2109" dirty="0"/>
              <a:t>, we have to save our objects at each step of the way.</a:t>
            </a:r>
          </a:p>
          <a:p>
            <a:pPr marL="0" indent="0" defTabSz="394009">
              <a:spcBef>
                <a:spcPts val="422"/>
              </a:spcBef>
              <a:buNone/>
            </a:pPr>
            <a:endParaRPr lang="en-US" altLang="en-US" sz="2109" dirty="0"/>
          </a:p>
          <a:p>
            <a:pPr marL="0" indent="0" defTabSz="394009">
              <a:spcBef>
                <a:spcPts val="422"/>
              </a:spcBef>
              <a:buNone/>
            </a:pPr>
            <a:r>
              <a:rPr lang="en-US" altLang="en-US" sz="2109" dirty="0"/>
              <a:t># create a </a:t>
            </a:r>
            <a:r>
              <a:rPr lang="en-US" altLang="en-US" sz="2109" dirty="0">
                <a:solidFill>
                  <a:srgbClr val="0076BA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flights</a:t>
            </a:r>
            <a:r>
              <a:rPr lang="en-US" altLang="en-US" sz="2109" dirty="0"/>
              <a:t> </a:t>
            </a:r>
            <a:r>
              <a:rPr lang="en-US" altLang="en-US" sz="2109" dirty="0" err="1"/>
              <a:t>tibble</a:t>
            </a:r>
            <a:r>
              <a:rPr lang="en-US" altLang="en-US" sz="2109" dirty="0"/>
              <a:t> that displays only average departure and arrival delays for   # days on which either of those averages are greater than 30 minutes: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A1 =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group_by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(flights, year, month, day)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A2 = select(A1,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dep_delay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)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A3 =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summarise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(A2,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 mean(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na.rm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 T),</a:t>
            </a:r>
          </a:p>
          <a:p>
            <a:pPr marL="299134" lvl="1" indent="0" defTabSz="394009">
              <a:spcBef>
                <a:spcPts val="422"/>
              </a:spcBef>
              <a:buNone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							 dep = mean(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dep_delay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na.rm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=T))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A4 = filter(A3,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&gt; 30 | dep &gt; 30)</a:t>
            </a:r>
          </a:p>
        </p:txBody>
      </p:sp>
      <p:pic>
        <p:nvPicPr>
          <p:cNvPr id="3" name="Picture 2" descr="Data transformation with dplyr – Introduction to Open Data ...">
            <a:extLst>
              <a:ext uri="{FF2B5EF4-FFF2-40B4-BE49-F238E27FC236}">
                <a16:creationId xmlns:a16="http://schemas.microsoft.com/office/drawing/2014/main" id="{AD8206F0-A2CA-1D97-4BBC-841F1B7A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481" y="0"/>
            <a:ext cx="1447519" cy="167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34AAB642-D6A0-EBF2-26EF-A98B53541F40}"/>
              </a:ext>
            </a:extLst>
          </p:cNvPr>
          <p:cNvSpPr txBox="1">
            <a:spLocks/>
          </p:cNvSpPr>
          <p:nvPr/>
        </p:nvSpPr>
        <p:spPr>
          <a:xfrm>
            <a:off x="321385" y="122422"/>
            <a:ext cx="7804547" cy="954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08724"/>
            <a:r>
              <a:rPr lang="en-US" altLang="en-US" sz="3000" dirty="0"/>
              <a:t>Stringing together multiple </a:t>
            </a:r>
            <a:r>
              <a:rPr lang="en-US" altLang="en-US" sz="3000" dirty="0" err="1">
                <a:solidFill>
                  <a:srgbClr val="0076BA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dplyr</a:t>
            </a:r>
            <a:r>
              <a:rPr lang="en-US" altLang="en-US" sz="3000" dirty="0"/>
              <a:t> commands… </a:t>
            </a:r>
            <a:br>
              <a:rPr lang="en-US" altLang="en-US" sz="3000" dirty="0"/>
            </a:br>
            <a:r>
              <a:rPr lang="en-US" altLang="en-US" sz="3000" dirty="0"/>
              <a:t>THE POWER OF PIPES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F04C38-47CD-F9AA-CA65-C06239A16AD7}"/>
              </a:ext>
            </a:extLst>
          </p:cNvPr>
          <p:cNvGrpSpPr/>
          <p:nvPr/>
        </p:nvGrpSpPr>
        <p:grpSpPr>
          <a:xfrm>
            <a:off x="7064829" y="1676400"/>
            <a:ext cx="7855131" cy="5181600"/>
            <a:chOff x="6897189" y="1676400"/>
            <a:chExt cx="7855131" cy="5181600"/>
          </a:xfrm>
        </p:grpSpPr>
        <p:pic>
          <p:nvPicPr>
            <p:cNvPr id="2052" name="Picture 4" descr="Image of a pipe in R with crossed out text below it reading 'This is not a pipe' in French, in reference to Magritte's painting called 'The Treachery of Images'. There is text on top that says 'This is a pipe.'">
              <a:extLst>
                <a:ext uri="{FF2B5EF4-FFF2-40B4-BE49-F238E27FC236}">
                  <a16:creationId xmlns:a16="http://schemas.microsoft.com/office/drawing/2014/main" id="{A8ED736A-32BA-0C58-6CCA-92D2CFBA2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7189" y="3848100"/>
              <a:ext cx="4013200" cy="300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237,800+ Cape Stock Photos, Pictures &amp; Royalty-Free Images - iStock |  Superhero cape, Superhero, Hero cape">
              <a:extLst>
                <a:ext uri="{FF2B5EF4-FFF2-40B4-BE49-F238E27FC236}">
                  <a16:creationId xmlns:a16="http://schemas.microsoft.com/office/drawing/2014/main" id="{67E855BA-BA1B-54EA-2D7F-2054AA16B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04" b="89951" l="3595" r="95588">
                          <a14:foregroundMark x1="7843" y1="59804" x2="8170" y2="43382"/>
                          <a14:foregroundMark x1="88889" y1="59314" x2="94935" y2="56863"/>
                          <a14:foregroundMark x1="94935" y1="56863" x2="95425" y2="49755"/>
                          <a14:foregroundMark x1="95261" y1="49510" x2="95588" y2="48284"/>
                          <a14:backgroundMark x1="3431" y1="48529" x2="3268" y2="50490"/>
                          <a14:backgroundMark x1="3431" y1="48039" x2="3595" y2="49020"/>
                          <a14:backgroundMark x1="3431" y1="47304" x2="3431" y2="47304"/>
                          <a14:backgroundMark x1="3268" y1="47059" x2="3758" y2="48284"/>
                          <a14:backgroundMark x1="94935" y1="50490" x2="95261" y2="48775"/>
                          <a14:backgroundMark x1="95261" y1="50000" x2="95425" y2="48039"/>
                          <a14:backgroundMark x1="95098" y1="57843" x2="95425" y2="556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9920" y="1676400"/>
              <a:ext cx="7772400" cy="518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46A0D79-610C-9B01-EF3C-C2D9BACE4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8" y="1461430"/>
            <a:ext cx="10515600" cy="4863170"/>
          </a:xfrm>
        </p:spPr>
        <p:txBody>
          <a:bodyPr>
            <a:normAutofit/>
          </a:bodyPr>
          <a:lstStyle/>
          <a:p>
            <a:r>
              <a:rPr lang="en-AU" b="1" dirty="0"/>
              <a:t>What’s a pipe?</a:t>
            </a:r>
            <a:br>
              <a:rPr lang="en-AU" dirty="0"/>
            </a:br>
            <a:r>
              <a:rPr lang="en-AU" dirty="0"/>
              <a:t>A forward‐pipe operator that passes the output of one expression as the first argument to the next.</a:t>
            </a:r>
          </a:p>
          <a:p>
            <a:r>
              <a:rPr lang="en-AU" b="1" dirty="0"/>
              <a:t>Why use pipes?</a:t>
            </a:r>
            <a:endParaRPr lang="en-AU" dirty="0"/>
          </a:p>
          <a:p>
            <a:pPr lvl="1"/>
            <a:r>
              <a:rPr lang="en-AU" dirty="0"/>
              <a:t>Makes code linear and readable</a:t>
            </a:r>
          </a:p>
          <a:p>
            <a:pPr lvl="1"/>
            <a:r>
              <a:rPr lang="en-AU" dirty="0"/>
              <a:t>Eliminates nested function calls</a:t>
            </a:r>
          </a:p>
          <a:p>
            <a:pPr lvl="1"/>
            <a:r>
              <a:rPr lang="en-AU" dirty="0"/>
              <a:t>Encourages stepwise data transformation</a:t>
            </a:r>
          </a:p>
          <a:p>
            <a:r>
              <a:rPr lang="en-AU" b="1" dirty="0"/>
              <a:t>Key package:</a:t>
            </a:r>
            <a:br>
              <a:rPr lang="en-AU" dirty="0"/>
            </a:br>
            <a:r>
              <a:rPr lang="en-AU" dirty="0"/>
              <a:t>%&gt;% comes from </a:t>
            </a:r>
            <a:r>
              <a:rPr lang="en-AU" b="1" dirty="0" err="1"/>
              <a:t>magrittr</a:t>
            </a:r>
            <a:r>
              <a:rPr lang="en-AU" dirty="0"/>
              <a:t> (and is re‐exported by </a:t>
            </a:r>
            <a:r>
              <a:rPr lang="en-AU" b="1" dirty="0" err="1"/>
              <a:t>dplyr</a:t>
            </a:r>
            <a:r>
              <a:rPr lang="en-AU" dirty="0"/>
              <a:t>, </a:t>
            </a:r>
            <a:r>
              <a:rPr lang="en-AU" b="1" dirty="0" err="1"/>
              <a:t>tidyverse</a:t>
            </a:r>
            <a:r>
              <a:rPr lang="en-AU" dirty="0"/>
              <a:t>, etc.)</a:t>
            </a:r>
          </a:p>
          <a:p>
            <a:pPr marL="0" indent="0" defTabSz="332619">
              <a:spcBef>
                <a:spcPts val="352"/>
              </a:spcBef>
              <a:buNone/>
            </a:pPr>
            <a:endParaRPr lang="en-US" altLang="en-US" sz="1758" dirty="0"/>
          </a:p>
        </p:txBody>
      </p:sp>
      <p:pic>
        <p:nvPicPr>
          <p:cNvPr id="1026" name="Picture 2" descr="Data transformation with dplyr – Introduction to Open Data ...">
            <a:extLst>
              <a:ext uri="{FF2B5EF4-FFF2-40B4-BE49-F238E27FC236}">
                <a16:creationId xmlns:a16="http://schemas.microsoft.com/office/drawing/2014/main" id="{00EB6D15-3B1D-DFDA-0334-501B7689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481" y="0"/>
            <a:ext cx="1447519" cy="167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use pipes to clean up your R code | R (for ecology)">
            <a:extLst>
              <a:ext uri="{FF2B5EF4-FFF2-40B4-BE49-F238E27FC236}">
                <a16:creationId xmlns:a16="http://schemas.microsoft.com/office/drawing/2014/main" id="{7D13BFDB-2205-C7C8-3649-E432A9EC5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772" y="2405742"/>
            <a:ext cx="3384399" cy="241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D155A180-4015-DB46-EFCB-F246250E723C}"/>
              </a:ext>
            </a:extLst>
          </p:cNvPr>
          <p:cNvSpPr txBox="1">
            <a:spLocks/>
          </p:cNvSpPr>
          <p:nvPr/>
        </p:nvSpPr>
        <p:spPr>
          <a:xfrm>
            <a:off x="321385" y="122422"/>
            <a:ext cx="7804547" cy="954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08724"/>
            <a:r>
              <a:rPr lang="en-US" altLang="en-US" sz="3000" dirty="0"/>
              <a:t>Stringing together multiple </a:t>
            </a:r>
            <a:r>
              <a:rPr lang="en-US" altLang="en-US" sz="3000" dirty="0" err="1">
                <a:solidFill>
                  <a:srgbClr val="0076BA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dplyr</a:t>
            </a:r>
            <a:r>
              <a:rPr lang="en-US" altLang="en-US" sz="3000" dirty="0"/>
              <a:t> commands… </a:t>
            </a:r>
            <a:br>
              <a:rPr lang="en-US" altLang="en-US" sz="3000" dirty="0"/>
            </a:br>
            <a:r>
              <a:rPr lang="en-US" altLang="en-US" sz="3000" dirty="0"/>
              <a:t>THE POWER OF PIPES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995FA6C-7FE4-4FA6-AD63-604EB764F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1AD17C8-8E21-4222-D044-0A576803D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249" y="1053703"/>
            <a:ext cx="9746026" cy="4749478"/>
          </a:xfrm>
        </p:spPr>
        <p:txBody>
          <a:bodyPr>
            <a:normAutofit/>
          </a:bodyPr>
          <a:lstStyle/>
          <a:p>
            <a:pPr marL="299134" indent="-299134" defTabSz="394009">
              <a:spcBef>
                <a:spcPts val="422"/>
              </a:spcBef>
            </a:pPr>
            <a:r>
              <a:rPr lang="en-US" altLang="en-US" sz="2109" dirty="0"/>
              <a:t>All of these functions work fine on their own. But if we want to string together multiple </a:t>
            </a:r>
            <a:r>
              <a:rPr lang="en-US" altLang="en-US" sz="2109" dirty="0" err="1"/>
              <a:t>dplyr</a:t>
            </a:r>
            <a:r>
              <a:rPr lang="en-US" altLang="en-US" sz="2109" dirty="0"/>
              <a:t> commands and result in one </a:t>
            </a:r>
            <a:r>
              <a:rPr lang="en-US" altLang="en-US" sz="2109" dirty="0" err="1"/>
              <a:t>tibble</a:t>
            </a:r>
            <a:r>
              <a:rPr lang="en-US" altLang="en-US" sz="2109" dirty="0"/>
              <a:t>, we have to save our objects at each step of the way.</a:t>
            </a:r>
          </a:p>
          <a:p>
            <a:pPr marL="0" indent="0" defTabSz="394009">
              <a:spcBef>
                <a:spcPts val="422"/>
              </a:spcBef>
              <a:buNone/>
            </a:pPr>
            <a:endParaRPr lang="en-US" altLang="en-US" sz="2109" dirty="0"/>
          </a:p>
          <a:p>
            <a:pPr marL="0" indent="0" defTabSz="394009">
              <a:spcBef>
                <a:spcPts val="422"/>
              </a:spcBef>
              <a:buNone/>
            </a:pPr>
            <a:r>
              <a:rPr lang="en-US" altLang="en-US" sz="2109" dirty="0"/>
              <a:t># create a </a:t>
            </a:r>
            <a:r>
              <a:rPr lang="en-US" altLang="en-US" sz="2109" dirty="0">
                <a:solidFill>
                  <a:srgbClr val="0076BA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flights</a:t>
            </a:r>
            <a:r>
              <a:rPr lang="en-US" altLang="en-US" sz="2109" dirty="0"/>
              <a:t> </a:t>
            </a:r>
            <a:r>
              <a:rPr lang="en-US" altLang="en-US" sz="2109" dirty="0" err="1"/>
              <a:t>tibble</a:t>
            </a:r>
            <a:r>
              <a:rPr lang="en-US" altLang="en-US" sz="2109" dirty="0"/>
              <a:t> that displays only average departure and arrival delays for   # days on which either of those averages are greater than 30 minutes: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A1 =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group_by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(flights, year, month, day)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A2 = select(A1,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dep_delay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)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A3 =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summarise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(A2,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 mean(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na.rm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 T),</a:t>
            </a:r>
          </a:p>
          <a:p>
            <a:pPr marL="299134" lvl="1" indent="0" defTabSz="394009">
              <a:spcBef>
                <a:spcPts val="422"/>
              </a:spcBef>
              <a:buNone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							 dep = mean(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dep_delay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na.rm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=T))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A4 = filter(A3,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&gt; 30 | dep &gt; 30)</a:t>
            </a:r>
          </a:p>
        </p:txBody>
      </p:sp>
      <p:pic>
        <p:nvPicPr>
          <p:cNvPr id="3" name="Picture 2" descr="Data transformation with dplyr – Introduction to Open Data ...">
            <a:extLst>
              <a:ext uri="{FF2B5EF4-FFF2-40B4-BE49-F238E27FC236}">
                <a16:creationId xmlns:a16="http://schemas.microsoft.com/office/drawing/2014/main" id="{496CAC8C-7072-B0EA-F95C-90131125C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481" y="0"/>
            <a:ext cx="1447519" cy="167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of a pipe in R with crossed out text below it reading 'This is not a pipe' in French, in reference to Magritte's painting called 'The Treachery of Images'. There is text on top that says 'This is a pipe.'">
            <a:extLst>
              <a:ext uri="{FF2B5EF4-FFF2-40B4-BE49-F238E27FC236}">
                <a16:creationId xmlns:a16="http://schemas.microsoft.com/office/drawing/2014/main" id="{976A9087-B5B2-0DB9-4A05-57F927769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29" y="3728357"/>
            <a:ext cx="40132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EF8589E-0096-5B2B-98AA-99B9264646B8}"/>
              </a:ext>
            </a:extLst>
          </p:cNvPr>
          <p:cNvSpPr txBox="1">
            <a:spLocks/>
          </p:cNvSpPr>
          <p:nvPr/>
        </p:nvSpPr>
        <p:spPr>
          <a:xfrm>
            <a:off x="321385" y="122422"/>
            <a:ext cx="7804547" cy="954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08724"/>
            <a:r>
              <a:rPr lang="en-US" altLang="en-US" sz="3000" dirty="0"/>
              <a:t>Stringing together multiple </a:t>
            </a:r>
            <a:r>
              <a:rPr lang="en-US" altLang="en-US" sz="3000" dirty="0" err="1">
                <a:solidFill>
                  <a:srgbClr val="0076BA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dplyr</a:t>
            </a:r>
            <a:r>
              <a:rPr lang="en-US" altLang="en-US" sz="3000" dirty="0"/>
              <a:t> commands… </a:t>
            </a:r>
            <a:br>
              <a:rPr lang="en-US" altLang="en-US" sz="3000" dirty="0"/>
            </a:br>
            <a:r>
              <a:rPr lang="en-US" altLang="en-US" sz="3000" dirty="0"/>
              <a:t>THE POWER OF PIPES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DFDAC0-39FC-8F8E-C01B-8564BDBB838F}"/>
              </a:ext>
            </a:extLst>
          </p:cNvPr>
          <p:cNvGrpSpPr/>
          <p:nvPr/>
        </p:nvGrpSpPr>
        <p:grpSpPr>
          <a:xfrm>
            <a:off x="1262742" y="4376056"/>
            <a:ext cx="5904057" cy="2481943"/>
            <a:chOff x="1262742" y="4376056"/>
            <a:chExt cx="5904057" cy="2481943"/>
          </a:xfrm>
        </p:grpSpPr>
        <p:pic>
          <p:nvPicPr>
            <p:cNvPr id="5" name="Picture 4" descr="Confused Math Meme : Balone, Tone: Amazon.com.au: Books">
              <a:extLst>
                <a:ext uri="{FF2B5EF4-FFF2-40B4-BE49-F238E27FC236}">
                  <a16:creationId xmlns:a16="http://schemas.microsoft.com/office/drawing/2014/main" id="{00E3AE60-E156-0FA5-499B-7414995BC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596" y="4376056"/>
              <a:ext cx="1655203" cy="2481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E7D0D5-887A-026D-3E29-F8C0E943FDB6}"/>
                </a:ext>
              </a:extLst>
            </p:cNvPr>
            <p:cNvSpPr txBox="1"/>
            <p:nvPr/>
          </p:nvSpPr>
          <p:spPr>
            <a:xfrm>
              <a:off x="1262742" y="5148943"/>
              <a:ext cx="3997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/>
                <a:t>This will clutter up your environment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F40C184-BA4C-3E71-4D90-E9EB096C9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7626" y="4691743"/>
              <a:ext cx="0" cy="457199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2532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8945C29-7441-8646-F2CB-07CE8962F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>
            <a:extLst>
              <a:ext uri="{FF2B5EF4-FFF2-40B4-BE49-F238E27FC236}">
                <a16:creationId xmlns:a16="http://schemas.microsoft.com/office/drawing/2014/main" id="{1D8EC77F-3976-DC69-E750-267914BAB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27" y="459879"/>
            <a:ext cx="7804547" cy="954361"/>
          </a:xfrm>
        </p:spPr>
        <p:txBody>
          <a:bodyPr>
            <a:normAutofit/>
          </a:bodyPr>
          <a:lstStyle/>
          <a:p>
            <a:pPr defTabSz="208724"/>
            <a:r>
              <a:rPr lang="en-US" altLang="en-US" sz="2812" dirty="0"/>
              <a:t>Stringing together multiple </a:t>
            </a:r>
            <a:r>
              <a:rPr lang="en-US" altLang="en-US" sz="2812" dirty="0" err="1">
                <a:solidFill>
                  <a:srgbClr val="0076BA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dplyr</a:t>
            </a:r>
            <a:r>
              <a:rPr lang="en-US" altLang="en-US" sz="2812" dirty="0"/>
              <a:t> commands</a:t>
            </a:r>
          </a:p>
        </p:txBody>
      </p:sp>
      <p:sp>
        <p:nvSpPr>
          <p:cNvPr id="24577" name="Rectangle 1">
            <a:extLst>
              <a:ext uri="{FF2B5EF4-FFF2-40B4-BE49-F238E27FC236}">
                <a16:creationId xmlns:a16="http://schemas.microsoft.com/office/drawing/2014/main" id="{D7212557-95BD-6724-E6BC-C98E40CE1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3793"/>
            <a:ext cx="10515600" cy="4863170"/>
          </a:xfrm>
        </p:spPr>
        <p:txBody>
          <a:bodyPr>
            <a:normAutofit/>
          </a:bodyPr>
          <a:lstStyle/>
          <a:p>
            <a:pPr marL="252255" indent="-252255" defTabSz="332619">
              <a:spcBef>
                <a:spcPts val="352"/>
              </a:spcBef>
            </a:pPr>
            <a:r>
              <a:rPr lang="en-US" altLang="en-US" sz="1758" dirty="0"/>
              <a:t>Alternatively, we can write each command within the subsequent command:</a:t>
            </a:r>
          </a:p>
          <a:p>
            <a:pPr marL="0" indent="0" defTabSz="332619">
              <a:spcBef>
                <a:spcPts val="352"/>
              </a:spcBef>
              <a:buNone/>
            </a:pPr>
            <a:endParaRPr lang="en-US" altLang="en-US" sz="1758" dirty="0"/>
          </a:p>
          <a:p>
            <a:pPr marL="0" indent="0" defTabSz="332619">
              <a:spcBef>
                <a:spcPts val="352"/>
              </a:spcBef>
              <a:buNone/>
            </a:pPr>
            <a:r>
              <a:rPr lang="en-US" altLang="en-US" sz="1758" dirty="0"/>
              <a:t># E.g., from the previous slide:</a:t>
            </a:r>
          </a:p>
          <a:p>
            <a:pPr marL="505626" lvl="1" indent="-253371" defTabSz="332619">
              <a:spcBef>
                <a:spcPts val="352"/>
              </a:spcBef>
              <a:buFontTx/>
              <a:buChar char="‣"/>
            </a:pP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flights %&gt;%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group_by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(year, month, day) %&gt;% 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select(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arr_delay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dep_delay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) %&gt;% 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summarise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(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		 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 mean(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arr_delay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na.rm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 TRUE),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		 dep = mean(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dep_delay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na.rm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 TRUE),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		 .groups = "drop") %&gt;% 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filter(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&gt; 30 | dep &gt; 30)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endParaRPr lang="en-US" altLang="en-US" sz="1758" dirty="0">
              <a:solidFill>
                <a:srgbClr val="0076BA"/>
              </a:solidFill>
              <a:latin typeface="Aptos" panose="020B0004020202020204" pitchFamily="34" charset="0"/>
              <a:ea typeface="Monaco" pitchFamily="2" charset="77"/>
              <a:cs typeface="Monaco" pitchFamily="2" charset="77"/>
              <a:sym typeface="Monaco" pitchFamily="2" charset="77"/>
            </a:endParaRPr>
          </a:p>
        </p:txBody>
      </p:sp>
      <p:pic>
        <p:nvPicPr>
          <p:cNvPr id="1026" name="Picture 2" descr="Data transformation with dplyr – Introduction to Open Data ...">
            <a:extLst>
              <a:ext uri="{FF2B5EF4-FFF2-40B4-BE49-F238E27FC236}">
                <a16:creationId xmlns:a16="http://schemas.microsoft.com/office/drawing/2014/main" id="{3D154E01-64D1-F412-247E-E05A14040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481" y="0"/>
            <a:ext cx="1447519" cy="167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615B06-62C4-D2B8-80B4-2B0C58B1B407}"/>
              </a:ext>
            </a:extLst>
          </p:cNvPr>
          <p:cNvSpPr txBox="1"/>
          <p:nvPr/>
        </p:nvSpPr>
        <p:spPr>
          <a:xfrm>
            <a:off x="6422572" y="2332672"/>
            <a:ext cx="20672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0070C0"/>
                </a:solidFill>
              </a:rPr>
              <a:t>flights data frame </a:t>
            </a:r>
          </a:p>
          <a:p>
            <a:r>
              <a:rPr lang="en-AU" b="1" dirty="0">
                <a:solidFill>
                  <a:srgbClr val="0070C0"/>
                </a:solidFill>
              </a:rPr>
              <a:t> ↓ </a:t>
            </a:r>
            <a:r>
              <a:rPr lang="en-AU" b="1" dirty="0" err="1">
                <a:solidFill>
                  <a:srgbClr val="0070C0"/>
                </a:solidFill>
              </a:rPr>
              <a:t>group_by</a:t>
            </a:r>
            <a:r>
              <a:rPr lang="en-AU" b="1" dirty="0">
                <a:solidFill>
                  <a:srgbClr val="0070C0"/>
                </a:solidFill>
              </a:rPr>
              <a:t>()</a:t>
            </a:r>
          </a:p>
          <a:p>
            <a:r>
              <a:rPr lang="en-AU" b="1" dirty="0">
                <a:solidFill>
                  <a:srgbClr val="0070C0"/>
                </a:solidFill>
              </a:rPr>
              <a:t> ↓ select()</a:t>
            </a:r>
          </a:p>
          <a:p>
            <a:r>
              <a:rPr lang="en-AU" b="1" dirty="0">
                <a:solidFill>
                  <a:srgbClr val="0070C0"/>
                </a:solidFill>
              </a:rPr>
              <a:t> ↓ summarise()</a:t>
            </a:r>
          </a:p>
          <a:p>
            <a:r>
              <a:rPr lang="en-AU" b="1" dirty="0">
                <a:solidFill>
                  <a:srgbClr val="0070C0"/>
                </a:solidFill>
              </a:rPr>
              <a:t> ↓ filter()</a:t>
            </a:r>
          </a:p>
        </p:txBody>
      </p:sp>
    </p:spTree>
    <p:extLst>
      <p:ext uri="{BB962C8B-B14F-4D97-AF65-F5344CB8AC3E}">
        <p14:creationId xmlns:p14="http://schemas.microsoft.com/office/powerpoint/2010/main" val="195481952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ACF8-9143-25FC-C671-3D2DB879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AI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744DA-F60F-17CF-591E-BA3A18F78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13" y="1657459"/>
            <a:ext cx="1122767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b="1" dirty="0"/>
              <a:t>Think of AI as…</a:t>
            </a:r>
            <a:endParaRPr lang="en-AU" dirty="0"/>
          </a:p>
          <a:p>
            <a:pPr lvl="1"/>
            <a:r>
              <a:rPr lang="en-AU" dirty="0"/>
              <a:t>A “</a:t>
            </a:r>
            <a:r>
              <a:rPr lang="en-AU" b="1" dirty="0"/>
              <a:t>calculator for words</a:t>
            </a:r>
            <a:r>
              <a:rPr lang="en-AU" dirty="0"/>
              <a:t>” – it predicts the next token based on context, so more detail = better result.</a:t>
            </a:r>
          </a:p>
          <a:p>
            <a:pPr lvl="1"/>
            <a:r>
              <a:rPr lang="en-AU" dirty="0"/>
              <a:t>A paired programmer – don’t expect perfection up front; break problems into steps, discuss your approach, then iterate.</a:t>
            </a:r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r>
              <a:rPr lang="en-AU" b="1" dirty="0"/>
              <a:t>Iterate &amp; Refine</a:t>
            </a:r>
            <a:endParaRPr lang="en-AU" dirty="0"/>
          </a:p>
          <a:p>
            <a:pPr lvl="1"/>
            <a:r>
              <a:rPr lang="en-AU" dirty="0"/>
              <a:t>Share your errors or unexpected outputs</a:t>
            </a:r>
          </a:p>
          <a:p>
            <a:pPr lvl="1"/>
            <a:r>
              <a:rPr lang="en-AU" dirty="0"/>
              <a:t>Explain “this is what I got vs. what I expected” to help the AI self-correct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At the end of the day if you don’t know the ‘R language’… Don’t expect AI to solve your problems</a:t>
            </a:r>
          </a:p>
          <a:p>
            <a:endParaRPr lang="en-AU" dirty="0"/>
          </a:p>
        </p:txBody>
      </p:sp>
      <p:pic>
        <p:nvPicPr>
          <p:cNvPr id="19458" name="Picture 2" descr="AI Coding Assistants: 17 Risks (And How To Mitigate Them)">
            <a:extLst>
              <a:ext uri="{FF2B5EF4-FFF2-40B4-BE49-F238E27FC236}">
                <a16:creationId xmlns:a16="http://schemas.microsoft.com/office/drawing/2014/main" id="{2ACCA909-AFAB-2535-4019-6335AA6FB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725" y="0"/>
            <a:ext cx="2779275" cy="184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2B6B9F76-A0B0-9B16-9CDF-996E16CC6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592817"/>
            <a:ext cx="2249214" cy="126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Overflowing Garbage Bin With Colorful Plastic Waste And Environmental  Pollution, Overflowing, Garbage, Bin PNG Transparent Image and Clipart for  Free Download">
            <a:extLst>
              <a:ext uri="{FF2B5EF4-FFF2-40B4-BE49-F238E27FC236}">
                <a16:creationId xmlns:a16="http://schemas.microsoft.com/office/drawing/2014/main" id="{FD3A0A08-2CD9-1634-7DA2-9B93797C0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255" y="5517646"/>
            <a:ext cx="1298593" cy="12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Overflowing Garbage Bin With Colorful Plastic Waste And Environmental  Pollution, Overflowing, Garbage, Bin PNG Transparent Image and Clipart for  Free Download">
            <a:extLst>
              <a:ext uri="{FF2B5EF4-FFF2-40B4-BE49-F238E27FC236}">
                <a16:creationId xmlns:a16="http://schemas.microsoft.com/office/drawing/2014/main" id="{5DC9FB56-F284-E595-BD54-EBAC28A5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827" y="5559407"/>
            <a:ext cx="1298593" cy="12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EADEA1-EE10-0229-C0C1-F01E99D6E7D4}"/>
              </a:ext>
            </a:extLst>
          </p:cNvPr>
          <p:cNvCxnSpPr/>
          <p:nvPr/>
        </p:nvCxnSpPr>
        <p:spPr>
          <a:xfrm>
            <a:off x="5812220" y="6222124"/>
            <a:ext cx="7567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B0D4D2-D5F5-D368-375B-0D176A0666C7}"/>
              </a:ext>
            </a:extLst>
          </p:cNvPr>
          <p:cNvCxnSpPr/>
          <p:nvPr/>
        </p:nvCxnSpPr>
        <p:spPr>
          <a:xfrm>
            <a:off x="7993116" y="6227379"/>
            <a:ext cx="7567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840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891E45-532C-3C49-C2FC-93F3AACA6637}"/>
              </a:ext>
            </a:extLst>
          </p:cNvPr>
          <p:cNvSpPr txBox="1"/>
          <p:nvPr/>
        </p:nvSpPr>
        <p:spPr>
          <a:xfrm>
            <a:off x="435686" y="1158265"/>
            <a:ext cx="11563928" cy="5319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-914400" algn="l">
              <a:lnSpc>
                <a:spcPts val="8500"/>
              </a:lnSpc>
              <a:buFont typeface="+mj-lt"/>
              <a:buAutoNum type="arabicPeriod"/>
            </a:pPr>
            <a:r>
              <a:rPr lang="en-US" sz="4000" dirty="0" err="1">
                <a:solidFill>
                  <a:srgbClr val="000000"/>
                </a:solidFill>
                <a:latin typeface="+mj-lt"/>
                <a:ea typeface="Helvetica World"/>
                <a:cs typeface="Helvetica World"/>
                <a:sym typeface="Helvetica World"/>
              </a:rPr>
              <a:t>msleep</a:t>
            </a:r>
            <a:r>
              <a:rPr lang="en-US" sz="4000" dirty="0">
                <a:solidFill>
                  <a:srgbClr val="000000"/>
                </a:solidFill>
                <a:latin typeface="+mj-lt"/>
                <a:ea typeface="Helvetica World"/>
                <a:cs typeface="Helvetica World"/>
                <a:sym typeface="Helvetica World"/>
              </a:rPr>
              <a:t> data</a:t>
            </a:r>
          </a:p>
          <a:p>
            <a:pPr marL="914400" indent="-914400" algn="l">
              <a:lnSpc>
                <a:spcPts val="85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000000"/>
                </a:solidFill>
                <a:latin typeface="+mj-lt"/>
                <a:ea typeface="Helvetica World"/>
                <a:cs typeface="Helvetica World"/>
                <a:sym typeface="Helvetica World"/>
              </a:rPr>
              <a:t>One table verbs &amp; grouped summaries </a:t>
            </a:r>
          </a:p>
          <a:p>
            <a:pPr marL="914400" indent="-914400" algn="l">
              <a:lnSpc>
                <a:spcPts val="85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000000"/>
                </a:solidFill>
                <a:latin typeface="+mj-lt"/>
                <a:ea typeface="Helvetica World"/>
                <a:cs typeface="Helvetica World"/>
                <a:sym typeface="Helvetica World"/>
              </a:rPr>
              <a:t>Data pipelines </a:t>
            </a:r>
          </a:p>
          <a:p>
            <a:pPr marL="914400" indent="-914400" algn="l">
              <a:lnSpc>
                <a:spcPts val="85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000000"/>
                </a:solidFill>
                <a:latin typeface="+mj-lt"/>
                <a:ea typeface="Helvetica World"/>
                <a:cs typeface="Helvetica World"/>
                <a:sym typeface="Helvetica World"/>
              </a:rPr>
              <a:t>Grouped mutate/ﬁlter &amp; window functions</a:t>
            </a:r>
          </a:p>
          <a:p>
            <a:pPr marL="914400" indent="-914400" algn="l">
              <a:lnSpc>
                <a:spcPts val="85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000000"/>
                </a:solidFill>
                <a:latin typeface="+mj-lt"/>
                <a:ea typeface="Helvetica World"/>
                <a:cs typeface="Helvetica World"/>
                <a:sym typeface="Helvetica World"/>
              </a:rPr>
              <a:t>Apply to your group data 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E98541-17DF-920B-6662-F94409DBB27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Today’s 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2784696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82231" y="0"/>
            <a:ext cx="9143998" cy="6858000"/>
          </a:xfrm>
          <a:custGeom>
            <a:avLst/>
            <a:gdLst/>
            <a:ahLst/>
            <a:cxnLst/>
            <a:rect l="l" t="t" r="r" b="b"/>
            <a:pathLst>
              <a:path w="13004797" h="9753600">
                <a:moveTo>
                  <a:pt x="0" y="0"/>
                </a:moveTo>
                <a:lnTo>
                  <a:pt x="13004797" y="0"/>
                </a:lnTo>
                <a:lnTo>
                  <a:pt x="13004797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 sz="1266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68648" y="6796674"/>
            <a:ext cx="8893969" cy="13501"/>
            <a:chOff x="0" y="0"/>
            <a:chExt cx="12649200" cy="192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49200" cy="19177"/>
            </a:xfrm>
            <a:custGeom>
              <a:avLst/>
              <a:gdLst/>
              <a:ahLst/>
              <a:cxnLst/>
              <a:rect l="l" t="t" r="r" b="b"/>
              <a:pathLst>
                <a:path w="12649200" h="19177">
                  <a:moveTo>
                    <a:pt x="0" y="0"/>
                  </a:moveTo>
                  <a:lnTo>
                    <a:pt x="0" y="19177"/>
                  </a:lnTo>
                  <a:lnTo>
                    <a:pt x="12649200" y="19177"/>
                  </a:lnTo>
                  <a:lnTo>
                    <a:pt x="12649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U" sz="1266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6457" y="438678"/>
            <a:ext cx="3740115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9"/>
              </a:lnSpc>
            </a:pPr>
            <a:r>
              <a:rPr lang="en-US" sz="4008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bad news: </a:t>
            </a:r>
            <a:r>
              <a:rPr lang="en-US" sz="400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It’s going to be frustrating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0098" y="6322815"/>
            <a:ext cx="60771" cy="28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1"/>
              </a:lnSpc>
            </a:pPr>
            <a:r>
              <a:rPr lang="en-US" sz="168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0940" y="6500846"/>
            <a:ext cx="1275963" cy="290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62"/>
              </a:lnSpc>
            </a:pPr>
            <a:r>
              <a:rPr lang="en-US" sz="1687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© Allie Brosh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8465" y="0"/>
            <a:ext cx="9143998" cy="6858000"/>
          </a:xfrm>
          <a:custGeom>
            <a:avLst/>
            <a:gdLst/>
            <a:ahLst/>
            <a:cxnLst/>
            <a:rect l="l" t="t" r="r" b="b"/>
            <a:pathLst>
              <a:path w="13004797" h="9753600">
                <a:moveTo>
                  <a:pt x="0" y="0"/>
                </a:moveTo>
                <a:lnTo>
                  <a:pt x="13004797" y="0"/>
                </a:lnTo>
                <a:lnTo>
                  <a:pt x="13004797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 sz="1266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42047" y="6796674"/>
            <a:ext cx="8679656" cy="13501"/>
            <a:chOff x="0" y="0"/>
            <a:chExt cx="12344400" cy="192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44400" cy="19177"/>
            </a:xfrm>
            <a:custGeom>
              <a:avLst/>
              <a:gdLst/>
              <a:ahLst/>
              <a:cxnLst/>
              <a:rect l="l" t="t" r="r" b="b"/>
              <a:pathLst>
                <a:path w="12344400" h="19177">
                  <a:moveTo>
                    <a:pt x="0" y="0"/>
                  </a:moveTo>
                  <a:lnTo>
                    <a:pt x="12344400" y="0"/>
                  </a:lnTo>
                  <a:lnTo>
                    <a:pt x="12344400" y="19177"/>
                  </a:lnTo>
                  <a:lnTo>
                    <a:pt x="0" y="19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AU" sz="1266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46889" y="2894344"/>
            <a:ext cx="4076539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1"/>
              </a:lnSpc>
            </a:pPr>
            <a:r>
              <a:rPr lang="en-US" sz="4008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good news: </a:t>
            </a:r>
            <a:r>
              <a:rPr lang="en-US" sz="400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Frustration is </a:t>
            </a:r>
            <a:r>
              <a:rPr lang="en-US" sz="4008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typical</a:t>
            </a:r>
            <a:r>
              <a:rPr lang="en-US" sz="400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and temporary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0098" y="6322815"/>
            <a:ext cx="60771" cy="28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1"/>
              </a:lnSpc>
            </a:pPr>
            <a:r>
              <a:rPr lang="en-US" sz="168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8649" y="6316118"/>
            <a:ext cx="1275963" cy="290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62"/>
              </a:lnSpc>
            </a:pPr>
            <a:r>
              <a:rPr lang="en-US" sz="168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© Allie Brosh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B502-24F1-2C81-33A5-78894C51C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Todays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E9F8F-8DC4-2D5C-C08D-A08E1EAF9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Assign group projects (5 min)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What is an R project and set up (15 min)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Practice data components of data cleaning in R using </a:t>
            </a:r>
            <a:r>
              <a:rPr lang="en-AU" dirty="0" err="1"/>
              <a:t>msleep</a:t>
            </a:r>
            <a:r>
              <a:rPr lang="en-AU" dirty="0"/>
              <a:t> data (45 min) </a:t>
            </a:r>
          </a:p>
          <a:p>
            <a:pPr lvl="1"/>
            <a:r>
              <a:rPr lang="en-AU" dirty="0"/>
              <a:t>one table verbs and group summaries</a:t>
            </a:r>
          </a:p>
          <a:p>
            <a:pPr lvl="1"/>
            <a:r>
              <a:rPr lang="en-AU" dirty="0"/>
              <a:t>using pipes</a:t>
            </a:r>
          </a:p>
          <a:p>
            <a:pPr lvl="1"/>
            <a:r>
              <a:rPr lang="en-AU" dirty="0"/>
              <a:t>grouping, mutating, and filtering</a:t>
            </a:r>
          </a:p>
          <a:p>
            <a:pPr lvl="1"/>
            <a:endParaRPr lang="en-AU" dirty="0"/>
          </a:p>
          <a:p>
            <a:r>
              <a:rPr lang="en-AU" dirty="0"/>
              <a:t> Applying practice to your data (25min)</a:t>
            </a:r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Quiz (30 min)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2977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B2B98-B01E-9840-5AA0-59C38356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587445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CB6C4E-26A1-C269-B8D7-DC7F0435993F}"/>
              </a:ext>
            </a:extLst>
          </p:cNvPr>
          <p:cNvSpPr txBox="1"/>
          <p:nvPr/>
        </p:nvSpPr>
        <p:spPr>
          <a:xfrm>
            <a:off x="6816246" y="4160728"/>
            <a:ext cx="176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Download this!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64AD20-CB5E-6F83-BE4B-D3BB434F76F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568059" y="4125239"/>
            <a:ext cx="0" cy="450937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77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7937C-DA21-1F75-8F07-8D1EDDE6F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988C95-5454-B88D-1097-B68EF6FA8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22" y="0"/>
            <a:ext cx="7772400" cy="57420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7CDF91-48D4-F8E6-D784-71F660BE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2374"/>
          <a:stretch/>
        </p:blipFill>
        <p:spPr>
          <a:xfrm>
            <a:off x="2522950" y="5691035"/>
            <a:ext cx="5067823" cy="6345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C9D8D2-CBB7-6816-D5E4-9A483B49435D}"/>
              </a:ext>
            </a:extLst>
          </p:cNvPr>
          <p:cNvGrpSpPr/>
          <p:nvPr/>
        </p:nvGrpSpPr>
        <p:grpSpPr>
          <a:xfrm>
            <a:off x="757399" y="2167002"/>
            <a:ext cx="1992981" cy="1059690"/>
            <a:chOff x="-119423" y="2066794"/>
            <a:chExt cx="1992981" cy="10596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A5EF94-36E8-9BCB-3824-4E5BC44B2223}"/>
                </a:ext>
              </a:extLst>
            </p:cNvPr>
            <p:cNvSpPr txBox="1"/>
            <p:nvPr/>
          </p:nvSpPr>
          <p:spPr>
            <a:xfrm>
              <a:off x="-119423" y="2480153"/>
              <a:ext cx="19929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b="1" dirty="0">
                  <a:solidFill>
                    <a:srgbClr val="FF0000"/>
                  </a:solidFill>
                </a:rPr>
                <a:t>1. Topics you will </a:t>
              </a:r>
            </a:p>
            <a:p>
              <a:pPr algn="ctr"/>
              <a:r>
                <a:rPr lang="en-AU" b="1" dirty="0">
                  <a:solidFill>
                    <a:srgbClr val="FF0000"/>
                  </a:solidFill>
                </a:rPr>
                <a:t>be covering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E9718E0-0996-1DC9-F0C6-5D221E0A4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067" y="2066794"/>
              <a:ext cx="0" cy="450937"/>
            </a:xfrm>
            <a:prstGeom prst="straightConnector1">
              <a:avLst/>
            </a:prstGeom>
            <a:ln w="730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638F8B-A506-0D78-0DBC-03780E5C6D7A}"/>
              </a:ext>
            </a:extLst>
          </p:cNvPr>
          <p:cNvGrpSpPr/>
          <p:nvPr/>
        </p:nvGrpSpPr>
        <p:grpSpPr>
          <a:xfrm>
            <a:off x="7818573" y="5716043"/>
            <a:ext cx="2234121" cy="369332"/>
            <a:chOff x="7818573" y="5716043"/>
            <a:chExt cx="223412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F64C3D-5455-D328-9631-47DD9CB6160D}"/>
                </a:ext>
              </a:extLst>
            </p:cNvPr>
            <p:cNvSpPr txBox="1"/>
            <p:nvPr/>
          </p:nvSpPr>
          <p:spPr>
            <a:xfrm>
              <a:off x="8246302" y="5716043"/>
              <a:ext cx="1806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rgbClr val="FF0000"/>
                  </a:solidFill>
                </a:rPr>
                <a:t>2. Your practice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7C15C6C-ECD4-2CA7-6D6B-26667C35C80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044042" y="5676378"/>
              <a:ext cx="0" cy="450937"/>
            </a:xfrm>
            <a:prstGeom prst="straightConnector1">
              <a:avLst/>
            </a:prstGeom>
            <a:ln w="730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D5018E-8D72-2D59-C862-42DD40BAD8E1}"/>
              </a:ext>
            </a:extLst>
          </p:cNvPr>
          <p:cNvGrpSpPr/>
          <p:nvPr/>
        </p:nvGrpSpPr>
        <p:grpSpPr>
          <a:xfrm>
            <a:off x="640915" y="5964476"/>
            <a:ext cx="6268564" cy="893524"/>
            <a:chOff x="640915" y="5964476"/>
            <a:chExt cx="6268564" cy="8935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787A8C-D6F5-9ACC-3445-A4158C7B70C4}"/>
                </a:ext>
              </a:extLst>
            </p:cNvPr>
            <p:cNvSpPr txBox="1"/>
            <p:nvPr/>
          </p:nvSpPr>
          <p:spPr>
            <a:xfrm>
              <a:off x="640915" y="5964476"/>
              <a:ext cx="1201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rgbClr val="FF0000"/>
                  </a:solidFill>
                </a:rPr>
                <a:t>3. Answer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508C8D9-7BA4-6D83-F586-E8BF788D5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2889" y="6055737"/>
              <a:ext cx="4356590" cy="802263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82A8CCD-3D67-6C29-24C3-3E4A33623B9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133844" y="5928986"/>
              <a:ext cx="0" cy="450937"/>
            </a:xfrm>
            <a:prstGeom prst="straightConnector1">
              <a:avLst/>
            </a:prstGeom>
            <a:ln w="730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134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BDB3C-634C-E3CA-58C2-158103BF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Semester Group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1040C-EC00-8F9A-78F5-0C3977AD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703" y="0"/>
            <a:ext cx="6812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86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TextBox 1043">
            <a:extLst>
              <a:ext uri="{FF2B5EF4-FFF2-40B4-BE49-F238E27FC236}">
                <a16:creationId xmlns:a16="http://schemas.microsoft.com/office/drawing/2014/main" id="{88A6783C-0B9A-F703-8B25-026768011BD7}"/>
              </a:ext>
            </a:extLst>
          </p:cNvPr>
          <p:cNvSpPr txBox="1"/>
          <p:nvPr/>
        </p:nvSpPr>
        <p:spPr>
          <a:xfrm>
            <a:off x="8449849" y="945931"/>
            <a:ext cx="29933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600" b="1" dirty="0"/>
              <a:t>Your Project Name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B9101F5-8A75-C332-7BE1-2A43F93581A4}"/>
              </a:ext>
            </a:extLst>
          </p:cNvPr>
          <p:cNvSpPr txBox="1"/>
          <p:nvPr/>
        </p:nvSpPr>
        <p:spPr>
          <a:xfrm>
            <a:off x="9384826" y="2422635"/>
            <a:ext cx="792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Data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B04705D6-6E2D-24CF-7C57-B63F20B591CD}"/>
              </a:ext>
            </a:extLst>
          </p:cNvPr>
          <p:cNvSpPr txBox="1"/>
          <p:nvPr/>
        </p:nvSpPr>
        <p:spPr>
          <a:xfrm>
            <a:off x="9400592" y="3237186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Script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C84B326D-7F4A-0724-C9D8-476D6BBFF00B}"/>
              </a:ext>
            </a:extLst>
          </p:cNvPr>
          <p:cNvSpPr txBox="1"/>
          <p:nvPr/>
        </p:nvSpPr>
        <p:spPr>
          <a:xfrm>
            <a:off x="9442633" y="3997602"/>
            <a:ext cx="10871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Output</a:t>
            </a:r>
          </a:p>
        </p:txBody>
      </p: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9B826961-8FE1-DC37-7CF8-461C49C2122A}"/>
              </a:ext>
            </a:extLst>
          </p:cNvPr>
          <p:cNvCxnSpPr>
            <a:cxnSpLocks/>
          </p:cNvCxnSpPr>
          <p:nvPr/>
        </p:nvCxnSpPr>
        <p:spPr>
          <a:xfrm>
            <a:off x="7913821" y="1397876"/>
            <a:ext cx="0" cy="2881161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0" name="Graphic 1049" descr="Open folder with solid fill">
            <a:extLst>
              <a:ext uri="{FF2B5EF4-FFF2-40B4-BE49-F238E27FC236}">
                <a16:creationId xmlns:a16="http://schemas.microsoft.com/office/drawing/2014/main" id="{31DE8D0D-CB7B-DEE5-F914-5DB954A18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8153" y="701566"/>
            <a:ext cx="914400" cy="914400"/>
          </a:xfrm>
          <a:prstGeom prst="rect">
            <a:avLst/>
          </a:prstGeom>
        </p:spPr>
      </p:pic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B1E42C8F-90C9-CA32-EAE2-B11678FC5B68}"/>
              </a:ext>
            </a:extLst>
          </p:cNvPr>
          <p:cNvCxnSpPr>
            <a:cxnSpLocks/>
          </p:cNvCxnSpPr>
          <p:nvPr/>
        </p:nvCxnSpPr>
        <p:spPr>
          <a:xfrm flipH="1">
            <a:off x="7861917" y="4218735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65B8B1D6-DF30-5777-A325-F192CD48DCF4}"/>
              </a:ext>
            </a:extLst>
          </p:cNvPr>
          <p:cNvCxnSpPr>
            <a:cxnSpLocks/>
          </p:cNvCxnSpPr>
          <p:nvPr/>
        </p:nvCxnSpPr>
        <p:spPr>
          <a:xfrm flipH="1">
            <a:off x="7861917" y="3413652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2ED465DE-4D38-0BE8-BD08-E096E4895A55}"/>
              </a:ext>
            </a:extLst>
          </p:cNvPr>
          <p:cNvCxnSpPr>
            <a:cxnSpLocks/>
          </p:cNvCxnSpPr>
          <p:nvPr/>
        </p:nvCxnSpPr>
        <p:spPr>
          <a:xfrm flipH="1">
            <a:off x="7861917" y="2574494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500CA41F-53CF-E6D1-498D-5D33C64C52BD}"/>
              </a:ext>
            </a:extLst>
          </p:cNvPr>
          <p:cNvCxnSpPr>
            <a:cxnSpLocks/>
          </p:cNvCxnSpPr>
          <p:nvPr/>
        </p:nvCxnSpPr>
        <p:spPr>
          <a:xfrm flipH="1">
            <a:off x="7861917" y="1883829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5" name="Graphic 1054" descr="Open folder with solid fill">
            <a:extLst>
              <a:ext uri="{FF2B5EF4-FFF2-40B4-BE49-F238E27FC236}">
                <a16:creationId xmlns:a16="http://schemas.microsoft.com/office/drawing/2014/main" id="{46DF97A9-5A8A-5E61-39F2-3469CCDF1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5797" y="2291969"/>
            <a:ext cx="687003" cy="687003"/>
          </a:xfrm>
          <a:prstGeom prst="rect">
            <a:avLst/>
          </a:prstGeom>
        </p:spPr>
      </p:pic>
      <p:pic>
        <p:nvPicPr>
          <p:cNvPr id="1056" name="Picture 6" descr="RStudio SVG and transparent PNG icons | TechIcons">
            <a:extLst>
              <a:ext uri="{FF2B5EF4-FFF2-40B4-BE49-F238E27FC236}">
                <a16:creationId xmlns:a16="http://schemas.microsoft.com/office/drawing/2014/main" id="{52D8F3C3-9E17-217B-41E8-941A7E0AA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481" y="1541953"/>
            <a:ext cx="684063" cy="68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Graphic 1074" descr="Open folder with solid fill">
            <a:extLst>
              <a:ext uri="{FF2B5EF4-FFF2-40B4-BE49-F238E27FC236}">
                <a16:creationId xmlns:a16="http://schemas.microsoft.com/office/drawing/2014/main" id="{8C04569B-4B33-8A20-56DA-ED5B9E845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3604" y="3866936"/>
            <a:ext cx="687003" cy="687003"/>
          </a:xfrm>
          <a:prstGeom prst="rect">
            <a:avLst/>
          </a:prstGeom>
        </p:spPr>
      </p:pic>
      <p:pic>
        <p:nvPicPr>
          <p:cNvPr id="1076" name="Graphic 1075" descr="Open folder with solid fill">
            <a:extLst>
              <a:ext uri="{FF2B5EF4-FFF2-40B4-BE49-F238E27FC236}">
                <a16:creationId xmlns:a16="http://schemas.microsoft.com/office/drawing/2014/main" id="{EEA9E22F-5AEE-D80F-F11D-2362196D3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31563" y="3106520"/>
            <a:ext cx="687003" cy="687003"/>
          </a:xfrm>
          <a:prstGeom prst="rect">
            <a:avLst/>
          </a:prstGeom>
        </p:spPr>
      </p:pic>
      <p:sp>
        <p:nvSpPr>
          <p:cNvPr id="1077" name="TextBox 1076">
            <a:extLst>
              <a:ext uri="{FF2B5EF4-FFF2-40B4-BE49-F238E27FC236}">
                <a16:creationId xmlns:a16="http://schemas.microsoft.com/office/drawing/2014/main" id="{1EA639D2-9527-668B-D313-10C3EE19205B}"/>
              </a:ext>
            </a:extLst>
          </p:cNvPr>
          <p:cNvSpPr txBox="1"/>
          <p:nvPr/>
        </p:nvSpPr>
        <p:spPr>
          <a:xfrm>
            <a:off x="7469484" y="252170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023B66D5-F8C5-2DFB-89F2-CE6625ABC685}"/>
              </a:ext>
            </a:extLst>
          </p:cNvPr>
          <p:cNvSpPr txBox="1"/>
          <p:nvPr/>
        </p:nvSpPr>
        <p:spPr>
          <a:xfrm>
            <a:off x="9387101" y="1687930"/>
            <a:ext cx="28575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.</a:t>
            </a:r>
            <a:r>
              <a:rPr lang="en-AU" sz="2200" b="1" dirty="0" err="1"/>
              <a:t>Rproj</a:t>
            </a:r>
            <a:r>
              <a:rPr lang="en-AU" sz="2200" b="1" dirty="0"/>
              <a:t> (R Project File)</a:t>
            </a:r>
          </a:p>
        </p:txBody>
      </p:sp>
      <p:sp>
        <p:nvSpPr>
          <p:cNvPr id="1081" name="Title 1">
            <a:extLst>
              <a:ext uri="{FF2B5EF4-FFF2-40B4-BE49-F238E27FC236}">
                <a16:creationId xmlns:a16="http://schemas.microsoft.com/office/drawing/2014/main" id="{056F0444-F6C9-E9E0-3E1C-87EAE185D37C}"/>
              </a:ext>
            </a:extLst>
          </p:cNvPr>
          <p:cNvSpPr txBox="1">
            <a:spLocks/>
          </p:cNvSpPr>
          <p:nvPr/>
        </p:nvSpPr>
        <p:spPr>
          <a:xfrm>
            <a:off x="0" y="283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Getting organised : Root Folder</a:t>
            </a:r>
          </a:p>
        </p:txBody>
      </p:sp>
    </p:spTree>
    <p:extLst>
      <p:ext uri="{BB962C8B-B14F-4D97-AF65-F5344CB8AC3E}">
        <p14:creationId xmlns:p14="http://schemas.microsoft.com/office/powerpoint/2010/main" val="1320845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1CC70-AE05-3F54-482B-684ABB069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D41FF9-872D-6273-893C-30A0858ACEBF}"/>
              </a:ext>
            </a:extLst>
          </p:cNvPr>
          <p:cNvSpPr txBox="1"/>
          <p:nvPr/>
        </p:nvSpPr>
        <p:spPr>
          <a:xfrm>
            <a:off x="164592" y="2066544"/>
            <a:ext cx="60807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/>
              <a:t>Reproducibility</a:t>
            </a:r>
            <a:r>
              <a:rPr lang="en-AU" sz="2000" dirty="0"/>
              <a:t>: Ensures analyses can be reliably repeated and verified.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/>
              <a:t>Portability</a:t>
            </a:r>
            <a:r>
              <a:rPr lang="en-AU" sz="2000" dirty="0"/>
              <a:t>: Facilitates seamless collaboration and transition across different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/>
              <a:t>Clarity</a:t>
            </a:r>
            <a:r>
              <a:rPr lang="en-AU" sz="2000" dirty="0"/>
              <a:t>: Maintains a clean separation between raw data, scripts, and outputs.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/>
              <a:t>Efficiency</a:t>
            </a:r>
            <a:r>
              <a:rPr lang="en-AU" sz="2000" dirty="0"/>
              <a:t>: Simplifies navigation and reduces errors in file handling.</a:t>
            </a:r>
          </a:p>
          <a:p>
            <a:endParaRPr lang="en-AU" sz="2000" dirty="0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3E7F2E8E-53E1-9160-4EF9-9756903FD4E8}"/>
              </a:ext>
            </a:extLst>
          </p:cNvPr>
          <p:cNvSpPr txBox="1"/>
          <p:nvPr/>
        </p:nvSpPr>
        <p:spPr>
          <a:xfrm>
            <a:off x="8449849" y="945931"/>
            <a:ext cx="29933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600" b="1" dirty="0"/>
              <a:t>Your Project Name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F1DD67F-1351-1C90-564E-8C4453B92D85}"/>
              </a:ext>
            </a:extLst>
          </p:cNvPr>
          <p:cNvSpPr txBox="1"/>
          <p:nvPr/>
        </p:nvSpPr>
        <p:spPr>
          <a:xfrm>
            <a:off x="9384826" y="2422635"/>
            <a:ext cx="792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Data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9634E38D-0D65-A23D-B10D-A9D396FBF038}"/>
              </a:ext>
            </a:extLst>
          </p:cNvPr>
          <p:cNvSpPr txBox="1"/>
          <p:nvPr/>
        </p:nvSpPr>
        <p:spPr>
          <a:xfrm>
            <a:off x="9400592" y="3237186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Script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EF1B262A-923F-4222-54EA-F4BE45F891FF}"/>
              </a:ext>
            </a:extLst>
          </p:cNvPr>
          <p:cNvSpPr txBox="1"/>
          <p:nvPr/>
        </p:nvSpPr>
        <p:spPr>
          <a:xfrm>
            <a:off x="9442633" y="5160579"/>
            <a:ext cx="10871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Output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25B77777-2C3D-469D-E58E-E6A3851DE478}"/>
              </a:ext>
            </a:extLst>
          </p:cNvPr>
          <p:cNvSpPr txBox="1"/>
          <p:nvPr/>
        </p:nvSpPr>
        <p:spPr>
          <a:xfrm>
            <a:off x="10189309" y="4563384"/>
            <a:ext cx="125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Analysis B</a:t>
            </a:r>
          </a:p>
        </p:txBody>
      </p: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9837184C-3C9A-C4A9-1826-F4FBD890178B}"/>
              </a:ext>
            </a:extLst>
          </p:cNvPr>
          <p:cNvCxnSpPr>
            <a:cxnSpLocks/>
          </p:cNvCxnSpPr>
          <p:nvPr/>
        </p:nvCxnSpPr>
        <p:spPr>
          <a:xfrm>
            <a:off x="7913821" y="1397876"/>
            <a:ext cx="0" cy="4035972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0" name="Graphic 1049" descr="Open folder with solid fill">
            <a:extLst>
              <a:ext uri="{FF2B5EF4-FFF2-40B4-BE49-F238E27FC236}">
                <a16:creationId xmlns:a16="http://schemas.microsoft.com/office/drawing/2014/main" id="{1C20C327-982C-9408-A965-6E3022B60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8153" y="701566"/>
            <a:ext cx="914400" cy="914400"/>
          </a:xfrm>
          <a:prstGeom prst="rect">
            <a:avLst/>
          </a:prstGeom>
        </p:spPr>
      </p:pic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954319A-6F51-C3B9-CEBC-D16A403E06AD}"/>
              </a:ext>
            </a:extLst>
          </p:cNvPr>
          <p:cNvCxnSpPr>
            <a:cxnSpLocks/>
          </p:cNvCxnSpPr>
          <p:nvPr/>
        </p:nvCxnSpPr>
        <p:spPr>
          <a:xfrm flipH="1">
            <a:off x="7861917" y="5381712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FF07AA45-3CD2-83F0-C695-CAD7046C895D}"/>
              </a:ext>
            </a:extLst>
          </p:cNvPr>
          <p:cNvCxnSpPr>
            <a:cxnSpLocks/>
          </p:cNvCxnSpPr>
          <p:nvPr/>
        </p:nvCxnSpPr>
        <p:spPr>
          <a:xfrm flipH="1">
            <a:off x="7861917" y="3413652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D1EFD27F-DD19-F83A-87EB-642FBA5C0D47}"/>
              </a:ext>
            </a:extLst>
          </p:cNvPr>
          <p:cNvCxnSpPr>
            <a:cxnSpLocks/>
          </p:cNvCxnSpPr>
          <p:nvPr/>
        </p:nvCxnSpPr>
        <p:spPr>
          <a:xfrm flipH="1">
            <a:off x="7861917" y="2574494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A6E688B4-6B38-0330-1DFB-440B8BCFF872}"/>
              </a:ext>
            </a:extLst>
          </p:cNvPr>
          <p:cNvCxnSpPr>
            <a:cxnSpLocks/>
          </p:cNvCxnSpPr>
          <p:nvPr/>
        </p:nvCxnSpPr>
        <p:spPr>
          <a:xfrm flipH="1">
            <a:off x="7861917" y="1883829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5" name="Graphic 1054" descr="Open folder with solid fill">
            <a:extLst>
              <a:ext uri="{FF2B5EF4-FFF2-40B4-BE49-F238E27FC236}">
                <a16:creationId xmlns:a16="http://schemas.microsoft.com/office/drawing/2014/main" id="{746274AA-A264-B6A7-7546-76D2BA9B0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5797" y="2291969"/>
            <a:ext cx="687003" cy="687003"/>
          </a:xfrm>
          <a:prstGeom prst="rect">
            <a:avLst/>
          </a:prstGeom>
        </p:spPr>
      </p:pic>
      <p:pic>
        <p:nvPicPr>
          <p:cNvPr id="1056" name="Picture 6" descr="RStudio SVG and transparent PNG icons | TechIcons">
            <a:extLst>
              <a:ext uri="{FF2B5EF4-FFF2-40B4-BE49-F238E27FC236}">
                <a16:creationId xmlns:a16="http://schemas.microsoft.com/office/drawing/2014/main" id="{FDE61E1F-CFFF-B117-A0C7-221D3B03E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481" y="1541953"/>
            <a:ext cx="684063" cy="68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F520BF3F-9653-B883-B981-C4D108679A1E}"/>
              </a:ext>
            </a:extLst>
          </p:cNvPr>
          <p:cNvCxnSpPr>
            <a:cxnSpLocks/>
          </p:cNvCxnSpPr>
          <p:nvPr/>
        </p:nvCxnSpPr>
        <p:spPr>
          <a:xfrm flipH="1">
            <a:off x="9096458" y="4732020"/>
            <a:ext cx="777498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8" name="Picture 6" descr="RStudio SVG and transparent PNG icons | TechIcons">
            <a:extLst>
              <a:ext uri="{FF2B5EF4-FFF2-40B4-BE49-F238E27FC236}">
                <a16:creationId xmlns:a16="http://schemas.microsoft.com/office/drawing/2014/main" id="{57D10CB0-C461-84F2-1F9B-F2B4E0BB8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782" y="4549730"/>
            <a:ext cx="386135" cy="38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TextBox 1058">
            <a:extLst>
              <a:ext uri="{FF2B5EF4-FFF2-40B4-BE49-F238E27FC236}">
                <a16:creationId xmlns:a16="http://schemas.microsoft.com/office/drawing/2014/main" id="{1858F76F-53B2-8725-1A5D-E87C899C7090}"/>
              </a:ext>
            </a:extLst>
          </p:cNvPr>
          <p:cNvSpPr txBox="1"/>
          <p:nvPr/>
        </p:nvSpPr>
        <p:spPr>
          <a:xfrm>
            <a:off x="10157779" y="3638475"/>
            <a:ext cx="123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Functions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DC90BC68-40B4-1524-009F-86B11D33B85C}"/>
              </a:ext>
            </a:extLst>
          </p:cNvPr>
          <p:cNvSpPr txBox="1"/>
          <p:nvPr/>
        </p:nvSpPr>
        <p:spPr>
          <a:xfrm>
            <a:off x="10184054" y="4100930"/>
            <a:ext cx="125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Analysis A</a:t>
            </a:r>
          </a:p>
        </p:txBody>
      </p: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F6954609-272F-13AC-CA0C-7A4BD532A549}"/>
              </a:ext>
            </a:extLst>
          </p:cNvPr>
          <p:cNvCxnSpPr>
            <a:cxnSpLocks/>
          </p:cNvCxnSpPr>
          <p:nvPr/>
        </p:nvCxnSpPr>
        <p:spPr>
          <a:xfrm>
            <a:off x="9151102" y="3627049"/>
            <a:ext cx="0" cy="1130931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2DAEB4C2-2300-530E-3277-3F5A57BBAB0F}"/>
              </a:ext>
            </a:extLst>
          </p:cNvPr>
          <p:cNvCxnSpPr>
            <a:cxnSpLocks/>
          </p:cNvCxnSpPr>
          <p:nvPr/>
        </p:nvCxnSpPr>
        <p:spPr>
          <a:xfrm flipH="1">
            <a:off x="9096458" y="4281409"/>
            <a:ext cx="777498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00283ED-453E-7EA1-9CB0-8ABB110BFF88}"/>
              </a:ext>
            </a:extLst>
          </p:cNvPr>
          <p:cNvCxnSpPr>
            <a:cxnSpLocks/>
            <a:stCxn id="1064" idx="1"/>
          </p:cNvCxnSpPr>
          <p:nvPr/>
        </p:nvCxnSpPr>
        <p:spPr>
          <a:xfrm flipH="1" flipV="1">
            <a:off x="9096458" y="3820914"/>
            <a:ext cx="684000" cy="2228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4" name="Graphic 1063" descr="Open folder with solid fill">
            <a:extLst>
              <a:ext uri="{FF2B5EF4-FFF2-40B4-BE49-F238E27FC236}">
                <a16:creationId xmlns:a16="http://schemas.microsoft.com/office/drawing/2014/main" id="{943F4F3B-1A68-E45A-D472-20C1D7284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0516" y="3565064"/>
            <a:ext cx="516155" cy="516155"/>
          </a:xfrm>
          <a:prstGeom prst="rect">
            <a:avLst/>
          </a:prstGeom>
        </p:spPr>
      </p:pic>
      <p:pic>
        <p:nvPicPr>
          <p:cNvPr id="1065" name="Picture 6" descr="RStudio SVG and transparent PNG icons | TechIcons">
            <a:extLst>
              <a:ext uri="{FF2B5EF4-FFF2-40B4-BE49-F238E27FC236}">
                <a16:creationId xmlns:a16="http://schemas.microsoft.com/office/drawing/2014/main" id="{A8307E7D-D22F-1F13-F75D-8E6271F4A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017" y="4082022"/>
            <a:ext cx="386135" cy="38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C7C7564-AE56-7C86-6FAB-53D087F5F0F9}"/>
              </a:ext>
            </a:extLst>
          </p:cNvPr>
          <p:cNvCxnSpPr>
            <a:cxnSpLocks/>
          </p:cNvCxnSpPr>
          <p:nvPr/>
        </p:nvCxnSpPr>
        <p:spPr>
          <a:xfrm>
            <a:off x="9146224" y="5532872"/>
            <a:ext cx="0" cy="707611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67A3F37D-2036-D2FF-9ACD-4D45EDEF63AD}"/>
              </a:ext>
            </a:extLst>
          </p:cNvPr>
          <p:cNvCxnSpPr>
            <a:cxnSpLocks/>
          </p:cNvCxnSpPr>
          <p:nvPr/>
        </p:nvCxnSpPr>
        <p:spPr>
          <a:xfrm flipH="1">
            <a:off x="9097518" y="6187232"/>
            <a:ext cx="648000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7BCAA07A-020E-39F1-AA39-CD1FC95D8F8F}"/>
              </a:ext>
            </a:extLst>
          </p:cNvPr>
          <p:cNvCxnSpPr>
            <a:cxnSpLocks/>
            <a:stCxn id="1071" idx="1"/>
          </p:cNvCxnSpPr>
          <p:nvPr/>
        </p:nvCxnSpPr>
        <p:spPr>
          <a:xfrm flipH="1" flipV="1">
            <a:off x="9097518" y="5726737"/>
            <a:ext cx="648000" cy="2228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5ACC73F1-AB6D-E114-D8AF-DAF6747D3988}"/>
              </a:ext>
            </a:extLst>
          </p:cNvPr>
          <p:cNvGrpSpPr/>
          <p:nvPr/>
        </p:nvGrpSpPr>
        <p:grpSpPr>
          <a:xfrm>
            <a:off x="9711576" y="5470887"/>
            <a:ext cx="1308653" cy="516155"/>
            <a:chOff x="9302141" y="5470887"/>
            <a:chExt cx="1308653" cy="516155"/>
          </a:xfrm>
        </p:grpSpPr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6CEC8EE9-03D1-572D-D9DF-8C6C4AE24D08}"/>
                </a:ext>
              </a:extLst>
            </p:cNvPr>
            <p:cNvSpPr txBox="1"/>
            <p:nvPr/>
          </p:nvSpPr>
          <p:spPr>
            <a:xfrm>
              <a:off x="9749404" y="5544298"/>
              <a:ext cx="861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/>
                <a:t>Tables</a:t>
              </a:r>
            </a:p>
          </p:txBody>
        </p:sp>
        <p:pic>
          <p:nvPicPr>
            <p:cNvPr id="1071" name="Graphic 1070" descr="Open folder with solid fill">
              <a:extLst>
                <a:ext uri="{FF2B5EF4-FFF2-40B4-BE49-F238E27FC236}">
                  <a16:creationId xmlns:a16="http://schemas.microsoft.com/office/drawing/2014/main" id="{37EBFA0B-5304-F29F-D9EC-65CB7021A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02141" y="5470887"/>
              <a:ext cx="516155" cy="516155"/>
            </a:xfrm>
            <a:prstGeom prst="rect">
              <a:avLst/>
            </a:prstGeom>
          </p:spPr>
        </p:pic>
      </p:grp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B5560D96-B4D7-7E85-F0AD-3BF65ABAE346}"/>
              </a:ext>
            </a:extLst>
          </p:cNvPr>
          <p:cNvGrpSpPr/>
          <p:nvPr/>
        </p:nvGrpSpPr>
        <p:grpSpPr>
          <a:xfrm>
            <a:off x="9711576" y="5932047"/>
            <a:ext cx="1173424" cy="516155"/>
            <a:chOff x="9418915" y="5890481"/>
            <a:chExt cx="1173424" cy="516155"/>
          </a:xfrm>
        </p:grpSpPr>
        <p:sp>
          <p:nvSpPr>
            <p:cNvPr id="1073" name="TextBox 1072">
              <a:extLst>
                <a:ext uri="{FF2B5EF4-FFF2-40B4-BE49-F238E27FC236}">
                  <a16:creationId xmlns:a16="http://schemas.microsoft.com/office/drawing/2014/main" id="{8D85ABA0-E976-758B-3AC0-53C2801FA5C3}"/>
                </a:ext>
              </a:extLst>
            </p:cNvPr>
            <p:cNvSpPr txBox="1"/>
            <p:nvPr/>
          </p:nvSpPr>
          <p:spPr>
            <a:xfrm>
              <a:off x="9866178" y="5963892"/>
              <a:ext cx="72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/>
                <a:t>Plots</a:t>
              </a:r>
            </a:p>
          </p:txBody>
        </p:sp>
        <p:pic>
          <p:nvPicPr>
            <p:cNvPr id="1074" name="Graphic 1073" descr="Open folder with solid fill">
              <a:extLst>
                <a:ext uri="{FF2B5EF4-FFF2-40B4-BE49-F238E27FC236}">
                  <a16:creationId xmlns:a16="http://schemas.microsoft.com/office/drawing/2014/main" id="{90C3FCE0-91B4-A9B2-E873-17023B7D5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18915" y="5890481"/>
              <a:ext cx="516155" cy="516155"/>
            </a:xfrm>
            <a:prstGeom prst="rect">
              <a:avLst/>
            </a:prstGeom>
          </p:spPr>
        </p:pic>
      </p:grpSp>
      <p:pic>
        <p:nvPicPr>
          <p:cNvPr id="1075" name="Graphic 1074" descr="Open folder with solid fill">
            <a:extLst>
              <a:ext uri="{FF2B5EF4-FFF2-40B4-BE49-F238E27FC236}">
                <a16:creationId xmlns:a16="http://schemas.microsoft.com/office/drawing/2014/main" id="{3EA6FC38-4ACE-A326-C791-B29E68661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3604" y="5029913"/>
            <a:ext cx="687003" cy="687003"/>
          </a:xfrm>
          <a:prstGeom prst="rect">
            <a:avLst/>
          </a:prstGeom>
        </p:spPr>
      </p:pic>
      <p:pic>
        <p:nvPicPr>
          <p:cNvPr id="1076" name="Graphic 1075" descr="Open folder with solid fill">
            <a:extLst>
              <a:ext uri="{FF2B5EF4-FFF2-40B4-BE49-F238E27FC236}">
                <a16:creationId xmlns:a16="http://schemas.microsoft.com/office/drawing/2014/main" id="{306F4EE5-3E56-8B63-25D4-1BB7327FA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31563" y="3106520"/>
            <a:ext cx="687003" cy="687003"/>
          </a:xfrm>
          <a:prstGeom prst="rect">
            <a:avLst/>
          </a:prstGeom>
        </p:spPr>
      </p:pic>
      <p:sp>
        <p:nvSpPr>
          <p:cNvPr id="1077" name="TextBox 1076">
            <a:extLst>
              <a:ext uri="{FF2B5EF4-FFF2-40B4-BE49-F238E27FC236}">
                <a16:creationId xmlns:a16="http://schemas.microsoft.com/office/drawing/2014/main" id="{3EEFE296-B836-1475-39F9-5450C437F6EB}"/>
              </a:ext>
            </a:extLst>
          </p:cNvPr>
          <p:cNvSpPr txBox="1"/>
          <p:nvPr/>
        </p:nvSpPr>
        <p:spPr>
          <a:xfrm>
            <a:off x="7469484" y="252170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097A7965-012E-C2AD-0417-7EBD3BF734A1}"/>
              </a:ext>
            </a:extLst>
          </p:cNvPr>
          <p:cNvSpPr txBox="1"/>
          <p:nvPr/>
        </p:nvSpPr>
        <p:spPr>
          <a:xfrm>
            <a:off x="9387101" y="1687930"/>
            <a:ext cx="28575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.</a:t>
            </a:r>
            <a:r>
              <a:rPr lang="en-AU" sz="2200" b="1" dirty="0" err="1"/>
              <a:t>Rproj</a:t>
            </a:r>
            <a:r>
              <a:rPr lang="en-AU" sz="2200" b="1" dirty="0"/>
              <a:t> (R Project File)</a:t>
            </a:r>
          </a:p>
        </p:txBody>
      </p:sp>
      <p:sp>
        <p:nvSpPr>
          <p:cNvPr id="1081" name="Title 1">
            <a:extLst>
              <a:ext uri="{FF2B5EF4-FFF2-40B4-BE49-F238E27FC236}">
                <a16:creationId xmlns:a16="http://schemas.microsoft.com/office/drawing/2014/main" id="{BB38CE93-F423-6F6F-BE07-C66F42F24F93}"/>
              </a:ext>
            </a:extLst>
          </p:cNvPr>
          <p:cNvSpPr txBox="1">
            <a:spLocks/>
          </p:cNvSpPr>
          <p:nvPr/>
        </p:nvSpPr>
        <p:spPr>
          <a:xfrm>
            <a:off x="0" y="283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Getting organised : Data</a:t>
            </a:r>
          </a:p>
        </p:txBody>
      </p:sp>
    </p:spTree>
    <p:extLst>
      <p:ext uri="{BB962C8B-B14F-4D97-AF65-F5344CB8AC3E}">
        <p14:creationId xmlns:p14="http://schemas.microsoft.com/office/powerpoint/2010/main" val="3124349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CF3C4-2EFB-657F-C35C-36305E88B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A88EF4-8D55-7DFB-0AAD-052327B73173}"/>
              </a:ext>
            </a:extLst>
          </p:cNvPr>
          <p:cNvSpPr txBox="1"/>
          <p:nvPr/>
        </p:nvSpPr>
        <p:spPr>
          <a:xfrm>
            <a:off x="164592" y="2066544"/>
            <a:ext cx="60807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Purpose</a:t>
            </a:r>
            <a:r>
              <a:rPr lang="en-AU" sz="2000" dirty="0"/>
              <a:t>: Store all raw datasets required for analysis.</a:t>
            </a:r>
          </a:p>
          <a:p>
            <a:endParaRPr lang="en-AU" sz="2000" b="1" dirty="0"/>
          </a:p>
          <a:p>
            <a:r>
              <a:rPr lang="en-AU" sz="2000" b="1" dirty="0"/>
              <a:t>Best Practices</a:t>
            </a:r>
            <a:r>
              <a:rPr lang="en-AU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Keep original data unaltered to maintain integrity.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Use subfolders like Data/Raw/ for original data and Data/Processed/ for cleaned versions.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  <a:p>
            <a:r>
              <a:rPr lang="en-AU" sz="2000" b="1" dirty="0"/>
              <a:t>Example:</a:t>
            </a:r>
          </a:p>
          <a:p>
            <a:r>
              <a:rPr lang="en-AU" sz="2000" dirty="0" err="1">
                <a:solidFill>
                  <a:srgbClr val="FF0000"/>
                </a:solidFill>
              </a:rPr>
              <a:t>read.csv</a:t>
            </a:r>
            <a:r>
              <a:rPr lang="en-AU" sz="2000" dirty="0">
                <a:solidFill>
                  <a:srgbClr val="FF0000"/>
                </a:solidFill>
              </a:rPr>
              <a:t>("Data/</a:t>
            </a:r>
            <a:r>
              <a:rPr lang="en-AU" sz="2000" dirty="0" err="1">
                <a:solidFill>
                  <a:srgbClr val="FF0000"/>
                </a:solidFill>
              </a:rPr>
              <a:t>dataset.csv</a:t>
            </a:r>
            <a:r>
              <a:rPr lang="en-AU" sz="2000" dirty="0">
                <a:solidFill>
                  <a:srgbClr val="FF0000"/>
                </a:solidFill>
              </a:rPr>
              <a:t>")</a:t>
            </a:r>
          </a:p>
          <a:p>
            <a:endParaRPr lang="en-AU" sz="2000" b="1" dirty="0"/>
          </a:p>
          <a:p>
            <a:endParaRPr lang="en-AU" sz="2000" dirty="0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2A5BB354-D638-29C3-3ED8-407293F80945}"/>
              </a:ext>
            </a:extLst>
          </p:cNvPr>
          <p:cNvSpPr txBox="1">
            <a:spLocks/>
          </p:cNvSpPr>
          <p:nvPr/>
        </p:nvSpPr>
        <p:spPr>
          <a:xfrm>
            <a:off x="0" y="283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lets get organised : 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282DB1-C780-4D04-F031-CDC36F022BF9}"/>
              </a:ext>
            </a:extLst>
          </p:cNvPr>
          <p:cNvSpPr txBox="1"/>
          <p:nvPr/>
        </p:nvSpPr>
        <p:spPr>
          <a:xfrm>
            <a:off x="7479624" y="252170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3A6F942-5EF1-6B61-BE2D-F566FB180F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78700" y="758114"/>
            <a:ext cx="4813300" cy="57785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786FCE2-CF81-5693-DFC6-FC31C37815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212" b="62341"/>
          <a:stretch/>
        </p:blipFill>
        <p:spPr>
          <a:xfrm>
            <a:off x="7378700" y="2388358"/>
            <a:ext cx="4813300" cy="54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59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5EF01-A60B-9821-E09B-32E4B428F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02F072-7FA2-CAB5-FEE8-A8D7DCF2C871}"/>
              </a:ext>
            </a:extLst>
          </p:cNvPr>
          <p:cNvSpPr txBox="1"/>
          <p:nvPr/>
        </p:nvSpPr>
        <p:spPr>
          <a:xfrm>
            <a:off x="164592" y="2066544"/>
            <a:ext cx="70500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Purpose</a:t>
            </a:r>
            <a:r>
              <a:rPr lang="en-AU" sz="2000" dirty="0"/>
              <a:t>: Contain all R scripts files for data processing and analysis.</a:t>
            </a:r>
          </a:p>
          <a:p>
            <a:endParaRPr lang="en-AU" sz="2000" b="1" dirty="0"/>
          </a:p>
          <a:p>
            <a:r>
              <a:rPr lang="en-AU" sz="2000" b="1" dirty="0"/>
              <a:t>Best Practices</a:t>
            </a:r>
            <a:r>
              <a:rPr lang="en-AU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Organize scripts logically, e.g., Scripts/</a:t>
            </a:r>
            <a:r>
              <a:rPr lang="en-AU" sz="2000" dirty="0" err="1"/>
              <a:t>Data_Cleaning.R</a:t>
            </a:r>
            <a:r>
              <a:rPr lang="en-AU" sz="2000" dirty="0"/>
              <a:t>, Scripts/</a:t>
            </a:r>
            <a:r>
              <a:rPr lang="en-AU" sz="2000" dirty="0" err="1"/>
              <a:t>Analysis.R</a:t>
            </a:r>
            <a:r>
              <a:rPr lang="en-AU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Use relative paths to reference data and outputs.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  <a:p>
            <a:r>
              <a:rPr lang="en-AU" sz="2000" b="1" dirty="0"/>
              <a:t>Example:</a:t>
            </a:r>
          </a:p>
          <a:p>
            <a:r>
              <a:rPr lang="en-AU" sz="2000" dirty="0">
                <a:solidFill>
                  <a:srgbClr val="FF0000"/>
                </a:solidFill>
              </a:rPr>
              <a:t>source("Scripts/</a:t>
            </a:r>
            <a:r>
              <a:rPr lang="en-AU" sz="2000" dirty="0" err="1">
                <a:solidFill>
                  <a:srgbClr val="FF0000"/>
                </a:solidFill>
              </a:rPr>
              <a:t>Data_Cleaning.R</a:t>
            </a:r>
            <a:r>
              <a:rPr lang="en-AU" sz="2000" dirty="0">
                <a:solidFill>
                  <a:srgbClr val="FF0000"/>
                </a:solidFill>
              </a:rPr>
              <a:t>")</a:t>
            </a:r>
            <a:endParaRPr lang="en-AU" sz="2000" b="1" dirty="0"/>
          </a:p>
          <a:p>
            <a:endParaRPr lang="en-AU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29EAC8-5D7B-91DA-4A8E-52660E0BE1A7}"/>
              </a:ext>
            </a:extLst>
          </p:cNvPr>
          <p:cNvSpPr txBox="1">
            <a:spLocks/>
          </p:cNvSpPr>
          <p:nvPr/>
        </p:nvSpPr>
        <p:spPr>
          <a:xfrm>
            <a:off x="0" y="283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lets get organised : Script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CAC0D-EFBE-2CD7-6096-732823AE5AB2}"/>
              </a:ext>
            </a:extLst>
          </p:cNvPr>
          <p:cNvSpPr txBox="1"/>
          <p:nvPr/>
        </p:nvSpPr>
        <p:spPr>
          <a:xfrm>
            <a:off x="7479624" y="252170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05BE85-B836-CCBD-6B38-4964497A3D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78700" y="758114"/>
            <a:ext cx="4813300" cy="5778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6DB58B-A414-225D-4620-9D59E06AC1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330" b="26438"/>
          <a:stretch/>
        </p:blipFill>
        <p:spPr>
          <a:xfrm>
            <a:off x="7378700" y="3261815"/>
            <a:ext cx="4813300" cy="174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17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CF18C-ACEA-B410-5797-5CCE4FB78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A7FE06-A095-43C2-814A-BBF5268B8548}"/>
              </a:ext>
            </a:extLst>
          </p:cNvPr>
          <p:cNvSpPr txBox="1"/>
          <p:nvPr/>
        </p:nvSpPr>
        <p:spPr>
          <a:xfrm>
            <a:off x="164592" y="2066544"/>
            <a:ext cx="70500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Purpose</a:t>
            </a:r>
            <a:r>
              <a:rPr lang="en-AU" sz="2000" dirty="0"/>
              <a:t>: Store results such as figures, tables, and reports generated from analyses.</a:t>
            </a:r>
          </a:p>
          <a:p>
            <a:endParaRPr lang="en-AU" sz="2000" b="1" dirty="0"/>
          </a:p>
          <a:p>
            <a:r>
              <a:rPr lang="en-AU" sz="2000" b="1" dirty="0"/>
              <a:t>Best Practices</a:t>
            </a:r>
            <a:r>
              <a:rPr lang="en-AU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Separate outputs into folders like Outputs/Figures/, Outputs/Tables/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Ensure outputs are reproducible by generating them through 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  <a:p>
            <a:r>
              <a:rPr lang="en-AU" sz="2000" b="1" dirty="0"/>
              <a:t>Example:</a:t>
            </a:r>
          </a:p>
          <a:p>
            <a:r>
              <a:rPr lang="en-AU" sz="2000" dirty="0" err="1">
                <a:solidFill>
                  <a:srgbClr val="FF0000"/>
                </a:solidFill>
              </a:rPr>
              <a:t>ggsave</a:t>
            </a:r>
            <a:r>
              <a:rPr lang="en-AU" sz="2000" dirty="0">
                <a:solidFill>
                  <a:srgbClr val="FF0000"/>
                </a:solidFill>
              </a:rPr>
              <a:t>("Outputs/Figures/</a:t>
            </a:r>
            <a:r>
              <a:rPr lang="en-AU" sz="2000" dirty="0" err="1">
                <a:solidFill>
                  <a:srgbClr val="FF0000"/>
                </a:solidFill>
              </a:rPr>
              <a:t>plot.png</a:t>
            </a:r>
            <a:r>
              <a:rPr lang="en-AU" sz="2000" dirty="0">
                <a:solidFill>
                  <a:srgbClr val="FF0000"/>
                </a:solidFill>
              </a:rPr>
              <a:t>")</a:t>
            </a:r>
          </a:p>
          <a:p>
            <a:endParaRPr lang="en-AU" sz="2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D36BBE-2795-8840-139E-825C998CADEE}"/>
              </a:ext>
            </a:extLst>
          </p:cNvPr>
          <p:cNvSpPr txBox="1">
            <a:spLocks/>
          </p:cNvSpPr>
          <p:nvPr/>
        </p:nvSpPr>
        <p:spPr>
          <a:xfrm>
            <a:off x="0" y="283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lets get organised : 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12883-4BB9-88F6-2474-A3F77D98DE3F}"/>
              </a:ext>
            </a:extLst>
          </p:cNvPr>
          <p:cNvSpPr txBox="1"/>
          <p:nvPr/>
        </p:nvSpPr>
        <p:spPr>
          <a:xfrm>
            <a:off x="7479624" y="252170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6D28880-D4DC-83CE-0C26-C724DA8BB9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78700" y="758114"/>
            <a:ext cx="4813300" cy="577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C1A862-7ABE-9B60-02EC-C5592E8393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631" b="223"/>
          <a:stretch/>
        </p:blipFill>
        <p:spPr>
          <a:xfrm>
            <a:off x="7378700" y="5186149"/>
            <a:ext cx="4813300" cy="133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81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4375E-61F6-6134-487F-06469B122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6155F7-ACF0-B9C9-90F4-B177D1E4FCE8}"/>
              </a:ext>
            </a:extLst>
          </p:cNvPr>
          <p:cNvSpPr txBox="1"/>
          <p:nvPr/>
        </p:nvSpPr>
        <p:spPr>
          <a:xfrm>
            <a:off x="164592" y="2066544"/>
            <a:ext cx="70500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Purpose</a:t>
            </a:r>
            <a:r>
              <a:rPr lang="en-AU" sz="2000" dirty="0"/>
              <a:t>: Define the root of the project, enabling consistent relative paths.</a:t>
            </a:r>
          </a:p>
          <a:p>
            <a:endParaRPr lang="en-AU" sz="2000" b="1" dirty="0"/>
          </a:p>
          <a:p>
            <a:r>
              <a:rPr lang="en-AU" sz="2000" b="1" dirty="0"/>
              <a:t>Benefits</a:t>
            </a:r>
            <a:r>
              <a:rPr lang="en-AU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Automatically sets the working directory to the project root.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Enhances collaboration by avoiding hard-coded paths.</a:t>
            </a:r>
          </a:p>
          <a:p>
            <a:endParaRPr lang="en-AU" sz="2000" dirty="0"/>
          </a:p>
          <a:p>
            <a:endParaRPr lang="en-AU" sz="2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1A890B7-B2A5-AA17-7ADA-D9D26ED11E3A}"/>
              </a:ext>
            </a:extLst>
          </p:cNvPr>
          <p:cNvSpPr txBox="1">
            <a:spLocks/>
          </p:cNvSpPr>
          <p:nvPr/>
        </p:nvSpPr>
        <p:spPr>
          <a:xfrm>
            <a:off x="0" y="283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lets get organised : Project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3BC8FD-3D6F-6322-D318-1A597605C952}"/>
              </a:ext>
            </a:extLst>
          </p:cNvPr>
          <p:cNvSpPr txBox="1"/>
          <p:nvPr/>
        </p:nvSpPr>
        <p:spPr>
          <a:xfrm>
            <a:off x="7479624" y="252170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AAC1E6-EEF9-CEF1-1550-E8AEC6EDEE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78700" y="758114"/>
            <a:ext cx="4813300" cy="577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FCE4ED-10F9-DFCC-2BDC-E36674AF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63" b="71785"/>
          <a:stretch/>
        </p:blipFill>
        <p:spPr>
          <a:xfrm>
            <a:off x="7378700" y="1501254"/>
            <a:ext cx="4813300" cy="88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44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13191</TotalTime>
  <Words>2361</Words>
  <Application>Microsoft Macintosh PowerPoint</Application>
  <PresentationFormat>Widescreen</PresentationFormat>
  <Paragraphs>264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Helvetica World</vt:lpstr>
      <vt:lpstr>Helvetica World Bold</vt:lpstr>
      <vt:lpstr>Lato Extended</vt:lpstr>
      <vt:lpstr>Office Theme</vt:lpstr>
      <vt:lpstr>Workshop 1: Semester projects &amp; R projects in R studio</vt:lpstr>
      <vt:lpstr>Todays learning objectives</vt:lpstr>
      <vt:lpstr>Semester Group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Stop and Code (3 mins)</vt:lpstr>
      <vt:lpstr>PowerPoint Presentation</vt:lpstr>
      <vt:lpstr>PowerPoint Presentation</vt:lpstr>
      <vt:lpstr>PowerPoint Presentation</vt:lpstr>
      <vt:lpstr>PowerPoint Presentation</vt:lpstr>
      <vt:lpstr>Stringing together multiple dplyr commands</vt:lpstr>
      <vt:lpstr>Using AI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Kristoffer Wild</dc:creator>
  <cp:lastModifiedBy>Kristoffer Wild</cp:lastModifiedBy>
  <cp:revision>28</cp:revision>
  <dcterms:created xsi:type="dcterms:W3CDTF">2025-07-08T06:22:17Z</dcterms:created>
  <dcterms:modified xsi:type="dcterms:W3CDTF">2025-08-05T01:15:12Z</dcterms:modified>
</cp:coreProperties>
</file>